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handoutMasterIdLst>
    <p:handoutMasterId r:id="rId44"/>
  </p:handoutMasterIdLst>
  <p:sldIdLst>
    <p:sldId id="256" r:id="rId2"/>
    <p:sldId id="258" r:id="rId3"/>
    <p:sldId id="268" r:id="rId4"/>
    <p:sldId id="298" r:id="rId5"/>
    <p:sldId id="284" r:id="rId6"/>
    <p:sldId id="285" r:id="rId7"/>
    <p:sldId id="315" r:id="rId8"/>
    <p:sldId id="262" r:id="rId9"/>
    <p:sldId id="263" r:id="rId10"/>
    <p:sldId id="264" r:id="rId11"/>
    <p:sldId id="286" r:id="rId12"/>
    <p:sldId id="287" r:id="rId13"/>
    <p:sldId id="323" r:id="rId14"/>
    <p:sldId id="305" r:id="rId15"/>
    <p:sldId id="306" r:id="rId16"/>
    <p:sldId id="288" r:id="rId17"/>
    <p:sldId id="289" r:id="rId18"/>
    <p:sldId id="307" r:id="rId19"/>
    <p:sldId id="308" r:id="rId20"/>
    <p:sldId id="324" r:id="rId21"/>
    <p:sldId id="325" r:id="rId22"/>
    <p:sldId id="309" r:id="rId23"/>
    <p:sldId id="310" r:id="rId24"/>
    <p:sldId id="293" r:id="rId25"/>
    <p:sldId id="290" r:id="rId26"/>
    <p:sldId id="300" r:id="rId27"/>
    <p:sldId id="291" r:id="rId28"/>
    <p:sldId id="292" r:id="rId29"/>
    <p:sldId id="316" r:id="rId30"/>
    <p:sldId id="317" r:id="rId31"/>
    <p:sldId id="318" r:id="rId32"/>
    <p:sldId id="319" r:id="rId33"/>
    <p:sldId id="320" r:id="rId34"/>
    <p:sldId id="321" r:id="rId35"/>
    <p:sldId id="322" r:id="rId36"/>
    <p:sldId id="294" r:id="rId37"/>
    <p:sldId id="311" r:id="rId38"/>
    <p:sldId id="313" r:id="rId39"/>
    <p:sldId id="326" r:id="rId40"/>
    <p:sldId id="314" r:id="rId41"/>
    <p:sldId id="296" r:id="rId42"/>
  </p:sldIdLst>
  <p:sldSz cx="9144000" cy="6858000" type="screen4x3"/>
  <p:notesSz cx="7102475" cy="1023302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78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76323" autoAdjust="0"/>
  </p:normalViewPr>
  <p:slideViewPr>
    <p:cSldViewPr snapToGrid="0" showGuides="1">
      <p:cViewPr varScale="1">
        <p:scale>
          <a:sx n="73" d="100"/>
          <a:sy n="73" d="100"/>
        </p:scale>
        <p:origin x="1041" y="30"/>
      </p:cViewPr>
      <p:guideLst>
        <p:guide orient="horz" pos="2183"/>
        <p:guide pos="278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  <a:endParaRPr lang="zh-CN" altLang="en-US" sz="2800" b="1" baseline="0">
            <a:solidFill>
              <a:schemeClr val="tx1"/>
            </a:solidFill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1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0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FFF41A3-867F-4D08-A487-2EA3F65A6848}" type="doc">
      <dgm:prSet loTypeId="urn:microsoft.com/office/officeart/2005/8/layout/list1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E0D262D9-3A2D-405B-A666-F0604B8C7EFE}">
      <dgm:prSet phldrT="[文本]" phldr="1"/>
      <dgm:spPr/>
      <dgm:t>
        <a:bodyPr/>
        <a:lstStyle/>
        <a:p>
          <a:endParaRPr lang="zh-CN" altLang="en-US"/>
        </a:p>
      </dgm:t>
    </dgm:pt>
    <dgm:pt modelId="{3584EF9C-EF92-442A-BF7B-91ECEED275AC}" type="parTrans" cxnId="{1326BECD-D131-45CF-9E35-F481AABEF4E7}">
      <dgm:prSet/>
      <dgm:spPr/>
      <dgm:t>
        <a:bodyPr/>
        <a:lstStyle/>
        <a:p>
          <a:endParaRPr lang="zh-CN" altLang="en-US"/>
        </a:p>
      </dgm:t>
    </dgm:pt>
    <dgm:pt modelId="{AB6E4FAA-2A3A-4864-9C52-BA1245751200}" type="sibTrans" cxnId="{1326BECD-D131-45CF-9E35-F481AABEF4E7}">
      <dgm:prSet/>
      <dgm:spPr/>
      <dgm:t>
        <a:bodyPr/>
        <a:lstStyle/>
        <a:p>
          <a:endParaRPr lang="zh-CN" altLang="en-US"/>
        </a:p>
      </dgm:t>
    </dgm:pt>
    <dgm:pt modelId="{D7756658-FAFB-4ACC-AE3B-DE6699A02948}">
      <dgm:prSet phldrT="[文本]" phldr="1"/>
      <dgm:spPr/>
      <dgm:t>
        <a:bodyPr/>
        <a:lstStyle/>
        <a:p>
          <a:endParaRPr lang="zh-CN" altLang="en-US"/>
        </a:p>
      </dgm:t>
    </dgm:pt>
    <dgm:pt modelId="{4883621A-3799-46D4-9DC3-BB81F5AA6F58}" type="parTrans" cxnId="{454746D9-177D-482E-8A0C-106997008201}">
      <dgm:prSet/>
      <dgm:spPr/>
      <dgm:t>
        <a:bodyPr/>
        <a:lstStyle/>
        <a:p>
          <a:endParaRPr lang="zh-CN" altLang="en-US"/>
        </a:p>
      </dgm:t>
    </dgm:pt>
    <dgm:pt modelId="{E6379331-2A53-4A3E-B357-79AA7E32EFDB}" type="sibTrans" cxnId="{454746D9-177D-482E-8A0C-106997008201}">
      <dgm:prSet/>
      <dgm:spPr/>
      <dgm:t>
        <a:bodyPr/>
        <a:lstStyle/>
        <a:p>
          <a:endParaRPr lang="zh-CN" altLang="en-US"/>
        </a:p>
      </dgm:t>
    </dgm:pt>
    <dgm:pt modelId="{6B16A54C-A630-4675-B7CD-B0928F921501}">
      <dgm:prSet phldrT="[文本]" phldr="1"/>
      <dgm:spPr/>
      <dgm:t>
        <a:bodyPr/>
        <a:lstStyle/>
        <a:p>
          <a:endParaRPr lang="zh-CN" altLang="en-US"/>
        </a:p>
      </dgm:t>
    </dgm:pt>
    <dgm:pt modelId="{768EEF33-A1DE-4892-88C2-DB7760814CA2}" type="parTrans" cxnId="{39DC218F-A160-454A-9AF3-0DD161E24936}">
      <dgm:prSet/>
      <dgm:spPr/>
      <dgm:t>
        <a:bodyPr/>
        <a:lstStyle/>
        <a:p>
          <a:endParaRPr lang="zh-CN" altLang="en-US"/>
        </a:p>
      </dgm:t>
    </dgm:pt>
    <dgm:pt modelId="{48D439A3-23B8-4BCA-8782-64895A48B2EC}" type="sibTrans" cxnId="{39DC218F-A160-454A-9AF3-0DD161E24936}">
      <dgm:prSet/>
      <dgm:spPr/>
      <dgm:t>
        <a:bodyPr/>
        <a:lstStyle/>
        <a:p>
          <a:endParaRPr lang="zh-CN" altLang="en-US"/>
        </a:p>
      </dgm:t>
    </dgm:pt>
    <dgm:pt modelId="{DC1EAD57-1D08-412D-9EDB-04723974B7EB}">
      <dgm:prSet phldrT="[文本]"/>
      <dgm:spPr/>
      <dgm:t>
        <a:bodyPr/>
        <a:lstStyle/>
        <a:p>
          <a:endParaRPr lang="zh-CN" altLang="en-US"/>
        </a:p>
      </dgm:t>
    </dgm:pt>
    <dgm:pt modelId="{2AAF0F03-DCEB-4827-B369-B42E2156F5B8}" type="parTrans" cxnId="{B02A4F8D-EAB5-4A0C-91B3-C462DC322937}">
      <dgm:prSet/>
      <dgm:spPr/>
      <dgm:t>
        <a:bodyPr/>
        <a:lstStyle/>
        <a:p>
          <a:endParaRPr lang="zh-CN" altLang="en-US"/>
        </a:p>
      </dgm:t>
    </dgm:pt>
    <dgm:pt modelId="{538DA359-B8D1-497C-B950-22D98005BA37}" type="sibTrans" cxnId="{B02A4F8D-EAB5-4A0C-91B3-C462DC322937}">
      <dgm:prSet/>
      <dgm:spPr/>
      <dgm:t>
        <a:bodyPr/>
        <a:lstStyle/>
        <a:p>
          <a:endParaRPr lang="zh-CN" altLang="en-US"/>
        </a:p>
      </dgm:t>
    </dgm:pt>
    <dgm:pt modelId="{6C6EF25A-D4D0-481D-8F17-71E0646FA5EA}">
      <dgm:prSet phldrT="[文本]"/>
      <dgm:spPr/>
      <dgm:t>
        <a:bodyPr/>
        <a:lstStyle/>
        <a:p>
          <a:endParaRPr lang="zh-CN" altLang="en-US"/>
        </a:p>
      </dgm:t>
    </dgm:pt>
    <dgm:pt modelId="{12404E9E-6A20-4690-A156-4152EDEEAAB8}" type="parTrans" cxnId="{C60F0B92-95FB-4067-ACA7-8754557A0BB7}">
      <dgm:prSet/>
      <dgm:spPr/>
      <dgm:t>
        <a:bodyPr/>
        <a:lstStyle/>
        <a:p>
          <a:endParaRPr lang="zh-CN" altLang="en-US"/>
        </a:p>
      </dgm:t>
    </dgm:pt>
    <dgm:pt modelId="{6D723A3D-0BA7-4433-B90B-EAB7A6651896}" type="sibTrans" cxnId="{C60F0B92-95FB-4067-ACA7-8754557A0BB7}">
      <dgm:prSet/>
      <dgm:spPr/>
      <dgm:t>
        <a:bodyPr/>
        <a:lstStyle/>
        <a:p>
          <a:endParaRPr lang="zh-CN" altLang="en-US"/>
        </a:p>
      </dgm:t>
    </dgm:pt>
    <dgm:pt modelId="{37827FFA-1B66-4BA0-A491-78D1D891494A}" type="pres">
      <dgm:prSet presAssocID="{6FFF41A3-867F-4D08-A487-2EA3F65A6848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AB771E0-311C-4B52-BFCB-1279E73F18BF}" type="pres">
      <dgm:prSet presAssocID="{E0D262D9-3A2D-405B-A666-F0604B8C7EFE}" presName="parentLin" presStyleCnt="0"/>
      <dgm:spPr/>
    </dgm:pt>
    <dgm:pt modelId="{412B8753-3DF8-4ACA-A0AB-2678F60BBC46}" type="pres">
      <dgm:prSet presAssocID="{E0D262D9-3A2D-405B-A666-F0604B8C7EFE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CF43760D-D7CC-4210-9103-C15BA8BDD02F}" type="pres">
      <dgm:prSet presAssocID="{E0D262D9-3A2D-405B-A666-F0604B8C7EFE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432C61A-A4A0-4DE8-BF5D-5EA0C67EA4A0}" type="pres">
      <dgm:prSet presAssocID="{E0D262D9-3A2D-405B-A666-F0604B8C7EFE}" presName="negativeSpace" presStyleCnt="0"/>
      <dgm:spPr/>
    </dgm:pt>
    <dgm:pt modelId="{CC47A69D-5082-4730-B36F-B3983D21ECA9}" type="pres">
      <dgm:prSet presAssocID="{E0D262D9-3A2D-405B-A666-F0604B8C7EFE}" presName="childText" presStyleLbl="conFgAcc1" presStyleIdx="0" presStyleCnt="5">
        <dgm:presLayoutVars>
          <dgm:bulletEnabled val="1"/>
        </dgm:presLayoutVars>
      </dgm:prSet>
      <dgm:spPr/>
    </dgm:pt>
    <dgm:pt modelId="{2734545C-B56C-4741-BEB4-DB35C0802581}" type="pres">
      <dgm:prSet presAssocID="{AB6E4FAA-2A3A-4864-9C52-BA1245751200}" presName="spaceBetweenRectangles" presStyleCnt="0"/>
      <dgm:spPr/>
    </dgm:pt>
    <dgm:pt modelId="{C18E2AF0-C16A-46D8-9BE4-A42AFDFBB217}" type="pres">
      <dgm:prSet presAssocID="{D7756658-FAFB-4ACC-AE3B-DE6699A02948}" presName="parentLin" presStyleCnt="0"/>
      <dgm:spPr/>
    </dgm:pt>
    <dgm:pt modelId="{D392BD08-2AD9-4F9F-935F-529EFC826EAE}" type="pres">
      <dgm:prSet presAssocID="{D7756658-FAFB-4ACC-AE3B-DE6699A02948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4006F078-9553-4143-A794-A22202350FA5}" type="pres">
      <dgm:prSet presAssocID="{D7756658-FAFB-4ACC-AE3B-DE6699A02948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22A4A2D-B0C1-4105-9FBE-EF11FBBF4BE2}" type="pres">
      <dgm:prSet presAssocID="{D7756658-FAFB-4ACC-AE3B-DE6699A02948}" presName="negativeSpace" presStyleCnt="0"/>
      <dgm:spPr/>
    </dgm:pt>
    <dgm:pt modelId="{9ACCAB22-88D6-4EA9-9A00-58C490A569E4}" type="pres">
      <dgm:prSet presAssocID="{D7756658-FAFB-4ACC-AE3B-DE6699A02948}" presName="childText" presStyleLbl="conFgAcc1" presStyleIdx="1" presStyleCnt="5">
        <dgm:presLayoutVars>
          <dgm:bulletEnabled val="1"/>
        </dgm:presLayoutVars>
      </dgm:prSet>
      <dgm:spPr/>
    </dgm:pt>
    <dgm:pt modelId="{C8C5DCC5-AF85-445D-A09A-9EE1648795E0}" type="pres">
      <dgm:prSet presAssocID="{E6379331-2A53-4A3E-B357-79AA7E32EFDB}" presName="spaceBetweenRectangles" presStyleCnt="0"/>
      <dgm:spPr/>
    </dgm:pt>
    <dgm:pt modelId="{6277BD98-EA47-48DE-8B17-1004DB8B2F8D}" type="pres">
      <dgm:prSet presAssocID="{6B16A54C-A630-4675-B7CD-B0928F921501}" presName="parentLin" presStyleCnt="0"/>
      <dgm:spPr/>
    </dgm:pt>
    <dgm:pt modelId="{B23B9DF1-AB23-42FE-B6C8-5D9C8A0A6852}" type="pres">
      <dgm:prSet presAssocID="{6B16A54C-A630-4675-B7CD-B0928F921501}" presName="parentLeftMargin" presStyleLbl="node1" presStyleIdx="1" presStyleCnt="5"/>
      <dgm:spPr/>
      <dgm:t>
        <a:bodyPr/>
        <a:lstStyle/>
        <a:p>
          <a:endParaRPr lang="zh-CN" altLang="en-US"/>
        </a:p>
      </dgm:t>
    </dgm:pt>
    <dgm:pt modelId="{D061082C-1F92-43B3-9C41-F78913C49BC4}" type="pres">
      <dgm:prSet presAssocID="{6B16A54C-A630-4675-B7CD-B0928F921501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629D669-65D9-46D1-B7AA-EF5270BFE398}" type="pres">
      <dgm:prSet presAssocID="{6B16A54C-A630-4675-B7CD-B0928F921501}" presName="negativeSpace" presStyleCnt="0"/>
      <dgm:spPr/>
    </dgm:pt>
    <dgm:pt modelId="{F64364C0-45DA-46A7-80E5-4A72FDDED73A}" type="pres">
      <dgm:prSet presAssocID="{6B16A54C-A630-4675-B7CD-B0928F921501}" presName="childText" presStyleLbl="conFgAcc1" presStyleIdx="2" presStyleCnt="5">
        <dgm:presLayoutVars>
          <dgm:bulletEnabled val="1"/>
        </dgm:presLayoutVars>
      </dgm:prSet>
      <dgm:spPr/>
    </dgm:pt>
    <dgm:pt modelId="{FE2DD509-D06E-4306-998F-D2A426B15B22}" type="pres">
      <dgm:prSet presAssocID="{48D439A3-23B8-4BCA-8782-64895A48B2EC}" presName="spaceBetweenRectangles" presStyleCnt="0"/>
      <dgm:spPr/>
    </dgm:pt>
    <dgm:pt modelId="{C1E6EE26-7E11-48D3-A7E8-21BF13824574}" type="pres">
      <dgm:prSet presAssocID="{6C6EF25A-D4D0-481D-8F17-71E0646FA5EA}" presName="parentLin" presStyleCnt="0"/>
      <dgm:spPr/>
    </dgm:pt>
    <dgm:pt modelId="{10C9E9D6-FE42-4447-8AD4-6EE08D6AD29D}" type="pres">
      <dgm:prSet presAssocID="{6C6EF25A-D4D0-481D-8F17-71E0646FA5EA}" presName="parentLeftMargin" presStyleLbl="node1" presStyleIdx="2" presStyleCnt="5"/>
      <dgm:spPr/>
      <dgm:t>
        <a:bodyPr/>
        <a:lstStyle/>
        <a:p>
          <a:endParaRPr lang="zh-CN" altLang="en-US"/>
        </a:p>
      </dgm:t>
    </dgm:pt>
    <dgm:pt modelId="{07D18BF6-3089-42BC-A1DD-D5C2B0FBFAD8}" type="pres">
      <dgm:prSet presAssocID="{6C6EF25A-D4D0-481D-8F17-71E0646FA5EA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65805B5-80DF-43E2-945F-FD6D97BD35E9}" type="pres">
      <dgm:prSet presAssocID="{6C6EF25A-D4D0-481D-8F17-71E0646FA5EA}" presName="negativeSpace" presStyleCnt="0"/>
      <dgm:spPr/>
    </dgm:pt>
    <dgm:pt modelId="{E9631087-DA9C-406D-B97E-726B69C704CA}" type="pres">
      <dgm:prSet presAssocID="{6C6EF25A-D4D0-481D-8F17-71E0646FA5EA}" presName="childText" presStyleLbl="conFgAcc1" presStyleIdx="3" presStyleCnt="5">
        <dgm:presLayoutVars>
          <dgm:bulletEnabled val="1"/>
        </dgm:presLayoutVars>
      </dgm:prSet>
      <dgm:spPr/>
    </dgm:pt>
    <dgm:pt modelId="{0D3A8CC8-DB33-4270-B2EB-355AD2BE0E94}" type="pres">
      <dgm:prSet presAssocID="{6D723A3D-0BA7-4433-B90B-EAB7A6651896}" presName="spaceBetweenRectangles" presStyleCnt="0"/>
      <dgm:spPr/>
    </dgm:pt>
    <dgm:pt modelId="{858F5880-807F-4931-84BF-2F273F81106D}" type="pres">
      <dgm:prSet presAssocID="{DC1EAD57-1D08-412D-9EDB-04723974B7EB}" presName="parentLin" presStyleCnt="0"/>
      <dgm:spPr/>
    </dgm:pt>
    <dgm:pt modelId="{94905062-0FB8-429E-A4DF-DFBF04B61F30}" type="pres">
      <dgm:prSet presAssocID="{DC1EAD57-1D08-412D-9EDB-04723974B7EB}" presName="parentLeftMargin" presStyleLbl="node1" presStyleIdx="3" presStyleCnt="5"/>
      <dgm:spPr/>
      <dgm:t>
        <a:bodyPr/>
        <a:lstStyle/>
        <a:p>
          <a:endParaRPr lang="zh-CN" altLang="en-US"/>
        </a:p>
      </dgm:t>
    </dgm:pt>
    <dgm:pt modelId="{5B13D27F-BC36-48A6-B516-B67AB50B89ED}" type="pres">
      <dgm:prSet presAssocID="{DC1EAD57-1D08-412D-9EDB-04723974B7EB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A56C9D4-B829-4B7B-984C-5F11DFDF5C2B}" type="pres">
      <dgm:prSet presAssocID="{DC1EAD57-1D08-412D-9EDB-04723974B7EB}" presName="negativeSpace" presStyleCnt="0"/>
      <dgm:spPr/>
    </dgm:pt>
    <dgm:pt modelId="{08444A9F-4E58-4114-9A5B-37C7A1EF308E}" type="pres">
      <dgm:prSet presAssocID="{DC1EAD57-1D08-412D-9EDB-04723974B7EB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98AC3FAD-18D7-450B-A9BB-81E23B5A454E}" type="presOf" srcId="{DC1EAD57-1D08-412D-9EDB-04723974B7EB}" destId="{5B13D27F-BC36-48A6-B516-B67AB50B89ED}" srcOrd="1" destOrd="0" presId="urn:microsoft.com/office/officeart/2005/8/layout/list1"/>
    <dgm:cxn modelId="{67DC51FC-43EC-4919-9207-677818726644}" type="presOf" srcId="{6FFF41A3-867F-4D08-A487-2EA3F65A6848}" destId="{37827FFA-1B66-4BA0-A491-78D1D891494A}" srcOrd="0" destOrd="0" presId="urn:microsoft.com/office/officeart/2005/8/layout/list1"/>
    <dgm:cxn modelId="{1326BECD-D131-45CF-9E35-F481AABEF4E7}" srcId="{6FFF41A3-867F-4D08-A487-2EA3F65A6848}" destId="{E0D262D9-3A2D-405B-A666-F0604B8C7EFE}" srcOrd="0" destOrd="0" parTransId="{3584EF9C-EF92-442A-BF7B-91ECEED275AC}" sibTransId="{AB6E4FAA-2A3A-4864-9C52-BA1245751200}"/>
    <dgm:cxn modelId="{C60F0B92-95FB-4067-ACA7-8754557A0BB7}" srcId="{6FFF41A3-867F-4D08-A487-2EA3F65A6848}" destId="{6C6EF25A-D4D0-481D-8F17-71E0646FA5EA}" srcOrd="3" destOrd="0" parTransId="{12404E9E-6A20-4690-A156-4152EDEEAAB8}" sibTransId="{6D723A3D-0BA7-4433-B90B-EAB7A6651896}"/>
    <dgm:cxn modelId="{0E261C53-F3E4-43A9-A1C1-786CDB58FC34}" type="presOf" srcId="{D7756658-FAFB-4ACC-AE3B-DE6699A02948}" destId="{D392BD08-2AD9-4F9F-935F-529EFC826EAE}" srcOrd="0" destOrd="0" presId="urn:microsoft.com/office/officeart/2005/8/layout/list1"/>
    <dgm:cxn modelId="{A26677B0-971A-4EFE-99E9-F5F50B1A0939}" type="presOf" srcId="{E0D262D9-3A2D-405B-A666-F0604B8C7EFE}" destId="{CF43760D-D7CC-4210-9103-C15BA8BDD02F}" srcOrd="1" destOrd="0" presId="urn:microsoft.com/office/officeart/2005/8/layout/list1"/>
    <dgm:cxn modelId="{6F05E724-CB74-4C11-AF53-D4B9F534958F}" type="presOf" srcId="{6C6EF25A-D4D0-481D-8F17-71E0646FA5EA}" destId="{10C9E9D6-FE42-4447-8AD4-6EE08D6AD29D}" srcOrd="0" destOrd="0" presId="urn:microsoft.com/office/officeart/2005/8/layout/list1"/>
    <dgm:cxn modelId="{0CDDE217-17D5-4AAE-80BB-47AF1E47BF2E}" type="presOf" srcId="{6B16A54C-A630-4675-B7CD-B0928F921501}" destId="{B23B9DF1-AB23-42FE-B6C8-5D9C8A0A6852}" srcOrd="0" destOrd="0" presId="urn:microsoft.com/office/officeart/2005/8/layout/list1"/>
    <dgm:cxn modelId="{B02A4F8D-EAB5-4A0C-91B3-C462DC322937}" srcId="{6FFF41A3-867F-4D08-A487-2EA3F65A6848}" destId="{DC1EAD57-1D08-412D-9EDB-04723974B7EB}" srcOrd="4" destOrd="0" parTransId="{2AAF0F03-DCEB-4827-B369-B42E2156F5B8}" sibTransId="{538DA359-B8D1-497C-B950-22D98005BA37}"/>
    <dgm:cxn modelId="{00943507-917E-40B7-9E4E-8114C868B228}" type="presOf" srcId="{E0D262D9-3A2D-405B-A666-F0604B8C7EFE}" destId="{412B8753-3DF8-4ACA-A0AB-2678F60BBC46}" srcOrd="0" destOrd="0" presId="urn:microsoft.com/office/officeart/2005/8/layout/list1"/>
    <dgm:cxn modelId="{C6269DDD-B99F-48AA-A8E4-7B8ED2E001BD}" type="presOf" srcId="{6C6EF25A-D4D0-481D-8F17-71E0646FA5EA}" destId="{07D18BF6-3089-42BC-A1DD-D5C2B0FBFAD8}" srcOrd="1" destOrd="0" presId="urn:microsoft.com/office/officeart/2005/8/layout/list1"/>
    <dgm:cxn modelId="{4A88E773-F5C7-41F6-8C24-C74CE2970607}" type="presOf" srcId="{DC1EAD57-1D08-412D-9EDB-04723974B7EB}" destId="{94905062-0FB8-429E-A4DF-DFBF04B61F30}" srcOrd="0" destOrd="0" presId="urn:microsoft.com/office/officeart/2005/8/layout/list1"/>
    <dgm:cxn modelId="{A935A18A-B43E-461D-96C2-D1EEB138F385}" type="presOf" srcId="{6B16A54C-A630-4675-B7CD-B0928F921501}" destId="{D061082C-1F92-43B3-9C41-F78913C49BC4}" srcOrd="1" destOrd="0" presId="urn:microsoft.com/office/officeart/2005/8/layout/list1"/>
    <dgm:cxn modelId="{454746D9-177D-482E-8A0C-106997008201}" srcId="{6FFF41A3-867F-4D08-A487-2EA3F65A6848}" destId="{D7756658-FAFB-4ACC-AE3B-DE6699A02948}" srcOrd="1" destOrd="0" parTransId="{4883621A-3799-46D4-9DC3-BB81F5AA6F58}" sibTransId="{E6379331-2A53-4A3E-B357-79AA7E32EFDB}"/>
    <dgm:cxn modelId="{39DC218F-A160-454A-9AF3-0DD161E24936}" srcId="{6FFF41A3-867F-4D08-A487-2EA3F65A6848}" destId="{6B16A54C-A630-4675-B7CD-B0928F921501}" srcOrd="2" destOrd="0" parTransId="{768EEF33-A1DE-4892-88C2-DB7760814CA2}" sibTransId="{48D439A3-23B8-4BCA-8782-64895A48B2EC}"/>
    <dgm:cxn modelId="{AB294194-879E-41D2-86F6-30713F7363DE}" type="presOf" srcId="{D7756658-FAFB-4ACC-AE3B-DE6699A02948}" destId="{4006F078-9553-4143-A794-A22202350FA5}" srcOrd="1" destOrd="0" presId="urn:microsoft.com/office/officeart/2005/8/layout/list1"/>
    <dgm:cxn modelId="{3713C362-68B2-4AD4-98BE-793ECE46BCE4}" type="presParOf" srcId="{37827FFA-1B66-4BA0-A491-78D1D891494A}" destId="{4AB771E0-311C-4B52-BFCB-1279E73F18BF}" srcOrd="0" destOrd="0" presId="urn:microsoft.com/office/officeart/2005/8/layout/list1"/>
    <dgm:cxn modelId="{339F65EC-9E3E-40DF-830F-6FBF5402FA75}" type="presParOf" srcId="{4AB771E0-311C-4B52-BFCB-1279E73F18BF}" destId="{412B8753-3DF8-4ACA-A0AB-2678F60BBC46}" srcOrd="0" destOrd="0" presId="urn:microsoft.com/office/officeart/2005/8/layout/list1"/>
    <dgm:cxn modelId="{54AEFB55-88DA-4CE0-8B7C-08917883784B}" type="presParOf" srcId="{4AB771E0-311C-4B52-BFCB-1279E73F18BF}" destId="{CF43760D-D7CC-4210-9103-C15BA8BDD02F}" srcOrd="1" destOrd="0" presId="urn:microsoft.com/office/officeart/2005/8/layout/list1"/>
    <dgm:cxn modelId="{AF9580B0-2C97-43C4-8AD0-709790A06894}" type="presParOf" srcId="{37827FFA-1B66-4BA0-A491-78D1D891494A}" destId="{6432C61A-A4A0-4DE8-BF5D-5EA0C67EA4A0}" srcOrd="1" destOrd="0" presId="urn:microsoft.com/office/officeart/2005/8/layout/list1"/>
    <dgm:cxn modelId="{829108DC-D6B5-4927-94DD-CAD68D43CBAB}" type="presParOf" srcId="{37827FFA-1B66-4BA0-A491-78D1D891494A}" destId="{CC47A69D-5082-4730-B36F-B3983D21ECA9}" srcOrd="2" destOrd="0" presId="urn:microsoft.com/office/officeart/2005/8/layout/list1"/>
    <dgm:cxn modelId="{951A9DBB-F939-498A-85FB-3B175DA77887}" type="presParOf" srcId="{37827FFA-1B66-4BA0-A491-78D1D891494A}" destId="{2734545C-B56C-4741-BEB4-DB35C0802581}" srcOrd="3" destOrd="0" presId="urn:microsoft.com/office/officeart/2005/8/layout/list1"/>
    <dgm:cxn modelId="{D491E9D7-8F85-4401-893D-005DA2901F80}" type="presParOf" srcId="{37827FFA-1B66-4BA0-A491-78D1D891494A}" destId="{C18E2AF0-C16A-46D8-9BE4-A42AFDFBB217}" srcOrd="4" destOrd="0" presId="urn:microsoft.com/office/officeart/2005/8/layout/list1"/>
    <dgm:cxn modelId="{8A7BF294-A597-4F9B-8013-2D21BAAA6A5E}" type="presParOf" srcId="{C18E2AF0-C16A-46D8-9BE4-A42AFDFBB217}" destId="{D392BD08-2AD9-4F9F-935F-529EFC826EAE}" srcOrd="0" destOrd="0" presId="urn:microsoft.com/office/officeart/2005/8/layout/list1"/>
    <dgm:cxn modelId="{BF3A7110-9DB6-4050-A10F-7B76657E909D}" type="presParOf" srcId="{C18E2AF0-C16A-46D8-9BE4-A42AFDFBB217}" destId="{4006F078-9553-4143-A794-A22202350FA5}" srcOrd="1" destOrd="0" presId="urn:microsoft.com/office/officeart/2005/8/layout/list1"/>
    <dgm:cxn modelId="{CBCA79E1-3B56-43E1-B50C-5F2CB19BD28E}" type="presParOf" srcId="{37827FFA-1B66-4BA0-A491-78D1D891494A}" destId="{122A4A2D-B0C1-4105-9FBE-EF11FBBF4BE2}" srcOrd="5" destOrd="0" presId="urn:microsoft.com/office/officeart/2005/8/layout/list1"/>
    <dgm:cxn modelId="{35934628-9C57-492C-9EAC-7DAB1A4CAAB4}" type="presParOf" srcId="{37827FFA-1B66-4BA0-A491-78D1D891494A}" destId="{9ACCAB22-88D6-4EA9-9A00-58C490A569E4}" srcOrd="6" destOrd="0" presId="urn:microsoft.com/office/officeart/2005/8/layout/list1"/>
    <dgm:cxn modelId="{A29619F6-0EC6-43DF-BF2F-FDD63987F4E9}" type="presParOf" srcId="{37827FFA-1B66-4BA0-A491-78D1D891494A}" destId="{C8C5DCC5-AF85-445D-A09A-9EE1648795E0}" srcOrd="7" destOrd="0" presId="urn:microsoft.com/office/officeart/2005/8/layout/list1"/>
    <dgm:cxn modelId="{55E0FB9A-6ED4-447C-8406-60311DCC5655}" type="presParOf" srcId="{37827FFA-1B66-4BA0-A491-78D1D891494A}" destId="{6277BD98-EA47-48DE-8B17-1004DB8B2F8D}" srcOrd="8" destOrd="0" presId="urn:microsoft.com/office/officeart/2005/8/layout/list1"/>
    <dgm:cxn modelId="{946392E7-C3DD-4680-A4C8-35D7C2481B99}" type="presParOf" srcId="{6277BD98-EA47-48DE-8B17-1004DB8B2F8D}" destId="{B23B9DF1-AB23-42FE-B6C8-5D9C8A0A6852}" srcOrd="0" destOrd="0" presId="urn:microsoft.com/office/officeart/2005/8/layout/list1"/>
    <dgm:cxn modelId="{4E1ED315-F684-4E37-A7DA-D8C8701F3971}" type="presParOf" srcId="{6277BD98-EA47-48DE-8B17-1004DB8B2F8D}" destId="{D061082C-1F92-43B3-9C41-F78913C49BC4}" srcOrd="1" destOrd="0" presId="urn:microsoft.com/office/officeart/2005/8/layout/list1"/>
    <dgm:cxn modelId="{349DC1EA-6882-44EB-BC78-1B493680CB36}" type="presParOf" srcId="{37827FFA-1B66-4BA0-A491-78D1D891494A}" destId="{A629D669-65D9-46D1-B7AA-EF5270BFE398}" srcOrd="9" destOrd="0" presId="urn:microsoft.com/office/officeart/2005/8/layout/list1"/>
    <dgm:cxn modelId="{0DD1D293-8B22-4898-B49F-3540D9BA5DEF}" type="presParOf" srcId="{37827FFA-1B66-4BA0-A491-78D1D891494A}" destId="{F64364C0-45DA-46A7-80E5-4A72FDDED73A}" srcOrd="10" destOrd="0" presId="urn:microsoft.com/office/officeart/2005/8/layout/list1"/>
    <dgm:cxn modelId="{5272EB69-3DF9-4F20-B24E-704333E54EE3}" type="presParOf" srcId="{37827FFA-1B66-4BA0-A491-78D1D891494A}" destId="{FE2DD509-D06E-4306-998F-D2A426B15B22}" srcOrd="11" destOrd="0" presId="urn:microsoft.com/office/officeart/2005/8/layout/list1"/>
    <dgm:cxn modelId="{3742ED5A-EE78-49B5-B171-3101601253DF}" type="presParOf" srcId="{37827FFA-1B66-4BA0-A491-78D1D891494A}" destId="{C1E6EE26-7E11-48D3-A7E8-21BF13824574}" srcOrd="12" destOrd="0" presId="urn:microsoft.com/office/officeart/2005/8/layout/list1"/>
    <dgm:cxn modelId="{D7CD9969-5470-4A66-8F80-8AC26702AAF2}" type="presParOf" srcId="{C1E6EE26-7E11-48D3-A7E8-21BF13824574}" destId="{10C9E9D6-FE42-4447-8AD4-6EE08D6AD29D}" srcOrd="0" destOrd="0" presId="urn:microsoft.com/office/officeart/2005/8/layout/list1"/>
    <dgm:cxn modelId="{C6A5BF26-51BB-459C-94AD-698CA63F70DF}" type="presParOf" srcId="{C1E6EE26-7E11-48D3-A7E8-21BF13824574}" destId="{07D18BF6-3089-42BC-A1DD-D5C2B0FBFAD8}" srcOrd="1" destOrd="0" presId="urn:microsoft.com/office/officeart/2005/8/layout/list1"/>
    <dgm:cxn modelId="{BC1D1838-214C-457D-918A-8A6ED103E982}" type="presParOf" srcId="{37827FFA-1B66-4BA0-A491-78D1D891494A}" destId="{865805B5-80DF-43E2-945F-FD6D97BD35E9}" srcOrd="13" destOrd="0" presId="urn:microsoft.com/office/officeart/2005/8/layout/list1"/>
    <dgm:cxn modelId="{8D2FAC1B-AA43-4003-A77D-BCDADE71E554}" type="presParOf" srcId="{37827FFA-1B66-4BA0-A491-78D1D891494A}" destId="{E9631087-DA9C-406D-B97E-726B69C704CA}" srcOrd="14" destOrd="0" presId="urn:microsoft.com/office/officeart/2005/8/layout/list1"/>
    <dgm:cxn modelId="{D94FDA09-AFE7-4C6E-B87D-FD11419CD191}" type="presParOf" srcId="{37827FFA-1B66-4BA0-A491-78D1D891494A}" destId="{0D3A8CC8-DB33-4270-B2EB-355AD2BE0E94}" srcOrd="15" destOrd="0" presId="urn:microsoft.com/office/officeart/2005/8/layout/list1"/>
    <dgm:cxn modelId="{39587C16-E450-4090-8C06-54EF260E2267}" type="presParOf" srcId="{37827FFA-1B66-4BA0-A491-78D1D891494A}" destId="{858F5880-807F-4931-84BF-2F273F81106D}" srcOrd="16" destOrd="0" presId="urn:microsoft.com/office/officeart/2005/8/layout/list1"/>
    <dgm:cxn modelId="{97935DB1-B04D-4028-A09E-1CE11374DB5F}" type="presParOf" srcId="{858F5880-807F-4931-84BF-2F273F81106D}" destId="{94905062-0FB8-429E-A4DF-DFBF04B61F30}" srcOrd="0" destOrd="0" presId="urn:microsoft.com/office/officeart/2005/8/layout/list1"/>
    <dgm:cxn modelId="{ABCF0EA9-D60E-434D-AECC-722DA1222695}" type="presParOf" srcId="{858F5880-807F-4931-84BF-2F273F81106D}" destId="{5B13D27F-BC36-48A6-B516-B67AB50B89ED}" srcOrd="1" destOrd="0" presId="urn:microsoft.com/office/officeart/2005/8/layout/list1"/>
    <dgm:cxn modelId="{B2861284-3DA6-4896-8177-3645A9E68385}" type="presParOf" srcId="{37827FFA-1B66-4BA0-A491-78D1D891494A}" destId="{7A56C9D4-B829-4B7B-984C-5F11DFDF5C2B}" srcOrd="17" destOrd="0" presId="urn:microsoft.com/office/officeart/2005/8/layout/list1"/>
    <dgm:cxn modelId="{06303D62-CD77-497D-A5E4-F1CA1B837D80}" type="presParOf" srcId="{37827FFA-1B66-4BA0-A491-78D1D891494A}" destId="{08444A9F-4E58-4114-9A5B-37C7A1EF308E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  <a:endParaRPr lang="zh-CN" altLang="en-US" sz="2800" b="1" baseline="0">
            <a:solidFill>
              <a:schemeClr val="tx1"/>
            </a:solidFill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  <a:endParaRPr lang="zh-CN" altLang="en-US" sz="2800" b="1" baseline="0">
            <a:solidFill>
              <a:schemeClr val="tx1"/>
            </a:solidFill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  <a:endParaRPr lang="zh-CN" altLang="en-US" sz="2800" b="1" baseline="0">
            <a:solidFill>
              <a:schemeClr val="tx1"/>
            </a:solidFill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  <a:endParaRPr lang="zh-CN" altLang="en-US" sz="2800" b="1" baseline="0">
            <a:solidFill>
              <a:schemeClr val="tx1"/>
            </a:solidFill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1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0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0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1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0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0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1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0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0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0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1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  <a:endParaRPr lang="zh-CN" altLang="en-US" sz="2800" b="1" kern="1200" baseline="0">
            <a:solidFill>
              <a:schemeClr val="tx1"/>
            </a:solidFill>
            <a:latin typeface="宋体" panose="02010600030101010101" pitchFamily="2" charset="-122"/>
            <a:ea typeface="宋体" panose="02010600030101010101" pitchFamily="2" charset="-122"/>
          </a:endParaRP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0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47A69D-5082-4730-B36F-B3983D21ECA9}">
      <dsp:nvSpPr>
        <dsp:cNvPr id="0" name=""/>
        <dsp:cNvSpPr/>
      </dsp:nvSpPr>
      <dsp:spPr>
        <a:xfrm>
          <a:off x="0" y="305079"/>
          <a:ext cx="6096000" cy="4536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43760D-D7CC-4210-9103-C15BA8BDD02F}">
      <dsp:nvSpPr>
        <dsp:cNvPr id="0" name=""/>
        <dsp:cNvSpPr/>
      </dsp:nvSpPr>
      <dsp:spPr>
        <a:xfrm>
          <a:off x="304800" y="39399"/>
          <a:ext cx="4267200" cy="5313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>
        <a:off x="330739" y="65338"/>
        <a:ext cx="4215322" cy="479482"/>
      </dsp:txXfrm>
    </dsp:sp>
    <dsp:sp modelId="{9ACCAB22-88D6-4EA9-9A00-58C490A569E4}">
      <dsp:nvSpPr>
        <dsp:cNvPr id="0" name=""/>
        <dsp:cNvSpPr/>
      </dsp:nvSpPr>
      <dsp:spPr>
        <a:xfrm>
          <a:off x="0" y="1121559"/>
          <a:ext cx="6096000" cy="4536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6F078-9553-4143-A794-A22202350FA5}">
      <dsp:nvSpPr>
        <dsp:cNvPr id="0" name=""/>
        <dsp:cNvSpPr/>
      </dsp:nvSpPr>
      <dsp:spPr>
        <a:xfrm>
          <a:off x="304800" y="855879"/>
          <a:ext cx="4267200" cy="5313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>
        <a:off x="330739" y="881818"/>
        <a:ext cx="4215322" cy="479482"/>
      </dsp:txXfrm>
    </dsp:sp>
    <dsp:sp modelId="{F64364C0-45DA-46A7-80E5-4A72FDDED73A}">
      <dsp:nvSpPr>
        <dsp:cNvPr id="0" name=""/>
        <dsp:cNvSpPr/>
      </dsp:nvSpPr>
      <dsp:spPr>
        <a:xfrm>
          <a:off x="0" y="1938039"/>
          <a:ext cx="6096000" cy="4536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61082C-1F92-43B3-9C41-F78913C49BC4}">
      <dsp:nvSpPr>
        <dsp:cNvPr id="0" name=""/>
        <dsp:cNvSpPr/>
      </dsp:nvSpPr>
      <dsp:spPr>
        <a:xfrm>
          <a:off x="304800" y="1672359"/>
          <a:ext cx="4267200" cy="5313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>
        <a:off x="330739" y="1698298"/>
        <a:ext cx="4215322" cy="479482"/>
      </dsp:txXfrm>
    </dsp:sp>
    <dsp:sp modelId="{E9631087-DA9C-406D-B97E-726B69C704CA}">
      <dsp:nvSpPr>
        <dsp:cNvPr id="0" name=""/>
        <dsp:cNvSpPr/>
      </dsp:nvSpPr>
      <dsp:spPr>
        <a:xfrm>
          <a:off x="0" y="2754520"/>
          <a:ext cx="6096000" cy="4536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D18BF6-3089-42BC-A1DD-D5C2B0FBFAD8}">
      <dsp:nvSpPr>
        <dsp:cNvPr id="0" name=""/>
        <dsp:cNvSpPr/>
      </dsp:nvSpPr>
      <dsp:spPr>
        <a:xfrm>
          <a:off x="304800" y="2488840"/>
          <a:ext cx="4267200" cy="5313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>
        <a:off x="330739" y="2514779"/>
        <a:ext cx="4215322" cy="479482"/>
      </dsp:txXfrm>
    </dsp:sp>
    <dsp:sp modelId="{08444A9F-4E58-4114-9A5B-37C7A1EF308E}">
      <dsp:nvSpPr>
        <dsp:cNvPr id="0" name=""/>
        <dsp:cNvSpPr/>
      </dsp:nvSpPr>
      <dsp:spPr>
        <a:xfrm>
          <a:off x="0" y="3571000"/>
          <a:ext cx="6096000" cy="4536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13D27F-BC36-48A6-B516-B67AB50B89ED}">
      <dsp:nvSpPr>
        <dsp:cNvPr id="0" name=""/>
        <dsp:cNvSpPr/>
      </dsp:nvSpPr>
      <dsp:spPr>
        <a:xfrm>
          <a:off x="304800" y="3305320"/>
          <a:ext cx="4267200" cy="5313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>
        <a:off x="330739" y="3331259"/>
        <a:ext cx="4215322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  <a:endParaRPr lang="zh-CN" altLang="en-US" sz="2800" b="1" kern="1200" baseline="0">
            <a:solidFill>
              <a:schemeClr val="tx1"/>
            </a:solidFill>
            <a:latin typeface="宋体" panose="02010600030101010101" pitchFamily="2" charset="-122"/>
            <a:ea typeface="宋体" panose="02010600030101010101" pitchFamily="2" charset="-122"/>
          </a:endParaRP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  <a:endParaRPr lang="zh-CN" altLang="en-US" sz="2800" b="1" kern="1200" baseline="0">
            <a:solidFill>
              <a:schemeClr val="tx1"/>
            </a:solidFill>
            <a:latin typeface="宋体" panose="02010600030101010101" pitchFamily="2" charset="-122"/>
            <a:ea typeface="宋体" panose="02010600030101010101" pitchFamily="2" charset="-122"/>
          </a:endParaRP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  <a:endParaRPr lang="zh-CN" altLang="en-US" sz="2800" b="1" kern="1200" baseline="0">
            <a:solidFill>
              <a:schemeClr val="tx1"/>
            </a:solidFill>
            <a:latin typeface="宋体" panose="02010600030101010101" pitchFamily="2" charset="-122"/>
            <a:ea typeface="宋体" panose="02010600030101010101" pitchFamily="2" charset="-122"/>
          </a:endParaRP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  <a:endParaRPr lang="zh-CN" altLang="en-US" sz="2800" b="1" kern="1200" baseline="0">
            <a:solidFill>
              <a:schemeClr val="tx1"/>
            </a:solidFill>
            <a:latin typeface="宋体" panose="02010600030101010101" pitchFamily="2" charset="-122"/>
            <a:ea typeface="宋体" panose="02010600030101010101" pitchFamily="2" charset="-122"/>
          </a:endParaRP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0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0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0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0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0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0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0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17.wmf"/><Relationship Id="rId1" Type="http://schemas.openxmlformats.org/officeDocument/2006/relationships/image" Target="../media/image18.wmf"/><Relationship Id="rId5" Type="http://schemas.openxmlformats.org/officeDocument/2006/relationships/image" Target="../media/image30.wmf"/><Relationship Id="rId4" Type="http://schemas.openxmlformats.org/officeDocument/2006/relationships/image" Target="../media/image2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0.wmf"/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3077739" cy="513429"/>
          </a:xfrm>
          <a:prstGeom prst="rect">
            <a:avLst/>
          </a:prstGeom>
        </p:spPr>
        <p:txBody>
          <a:bodyPr vert="horz" lIns="99041" tIns="49521" rIns="99041" bIns="49521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093" y="3"/>
            <a:ext cx="3077739" cy="513429"/>
          </a:xfrm>
          <a:prstGeom prst="rect">
            <a:avLst/>
          </a:prstGeom>
        </p:spPr>
        <p:txBody>
          <a:bodyPr vert="horz" lIns="99041" tIns="49521" rIns="99041" bIns="49521" rtlCol="0"/>
          <a:lstStyle>
            <a:lvl1pPr algn="r">
              <a:defRPr sz="1300"/>
            </a:lvl1pPr>
          </a:lstStyle>
          <a:p>
            <a:fld id="{81AC1F11-540E-4EDB-BBCD-CB9D285C0970}" type="datetimeFigureOut">
              <a:rPr lang="zh-CN" altLang="en-US" smtClean="0"/>
              <a:t>2019/8/31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1" y="9719599"/>
            <a:ext cx="3077739" cy="513428"/>
          </a:xfrm>
          <a:prstGeom prst="rect">
            <a:avLst/>
          </a:prstGeom>
        </p:spPr>
        <p:txBody>
          <a:bodyPr vert="horz" lIns="99041" tIns="49521" rIns="99041" bIns="49521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093" y="9719599"/>
            <a:ext cx="3077739" cy="513428"/>
          </a:xfrm>
          <a:prstGeom prst="rect">
            <a:avLst/>
          </a:prstGeom>
        </p:spPr>
        <p:txBody>
          <a:bodyPr vert="horz" lIns="99041" tIns="49521" rIns="99041" bIns="49521" rtlCol="0" anchor="b"/>
          <a:lstStyle>
            <a:lvl1pPr algn="r">
              <a:defRPr sz="1300"/>
            </a:lvl1pPr>
          </a:lstStyle>
          <a:p>
            <a:fld id="{461761C2-465C-486E-8E7A-8588C27905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9308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3077739" cy="513429"/>
          </a:xfrm>
          <a:prstGeom prst="rect">
            <a:avLst/>
          </a:prstGeom>
        </p:spPr>
        <p:txBody>
          <a:bodyPr vert="horz" lIns="99041" tIns="49521" rIns="99041" bIns="49521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093" y="3"/>
            <a:ext cx="3077739" cy="513429"/>
          </a:xfrm>
          <a:prstGeom prst="rect">
            <a:avLst/>
          </a:prstGeom>
        </p:spPr>
        <p:txBody>
          <a:bodyPr vert="horz" lIns="99041" tIns="49521" rIns="99041" bIns="49521" rtlCol="0"/>
          <a:lstStyle>
            <a:lvl1pPr algn="r">
              <a:defRPr sz="1300"/>
            </a:lvl1pPr>
          </a:lstStyle>
          <a:p>
            <a:fld id="{2A15458D-AA0B-4848-9270-5328A4C25DCE}" type="datetimeFigureOut">
              <a:rPr lang="zh-CN" altLang="en-US" smtClean="0"/>
              <a:t>2019/8/31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3750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1" tIns="49521" rIns="99041" bIns="49521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248" y="4924644"/>
            <a:ext cx="5681980" cy="4029255"/>
          </a:xfrm>
          <a:prstGeom prst="rect">
            <a:avLst/>
          </a:prstGeom>
        </p:spPr>
        <p:txBody>
          <a:bodyPr vert="horz" lIns="99041" tIns="49521" rIns="99041" bIns="49521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9719599"/>
            <a:ext cx="3077739" cy="513428"/>
          </a:xfrm>
          <a:prstGeom prst="rect">
            <a:avLst/>
          </a:prstGeom>
        </p:spPr>
        <p:txBody>
          <a:bodyPr vert="horz" lIns="99041" tIns="49521" rIns="99041" bIns="49521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093" y="9719599"/>
            <a:ext cx="3077739" cy="513428"/>
          </a:xfrm>
          <a:prstGeom prst="rect">
            <a:avLst/>
          </a:prstGeom>
        </p:spPr>
        <p:txBody>
          <a:bodyPr vert="horz" lIns="99041" tIns="49521" rIns="99041" bIns="49521" rtlCol="0" anchor="b"/>
          <a:lstStyle>
            <a:lvl1pPr algn="r">
              <a:defRPr sz="1300"/>
            </a:lvl1pPr>
          </a:lstStyle>
          <a:p>
            <a:fld id="{612A26CD-8596-42E3-A083-CA11E83E35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457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045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7796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052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356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35792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03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503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681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240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7759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774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8973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6373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52304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3411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9562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7293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2084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3139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3102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8287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651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2367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1270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7762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361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8282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8307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9883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3262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6052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4549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244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The explanation of the sea clutter decomposition inspired me to do this work.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40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632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0037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509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601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551864"/>
            <a:ext cx="6858000" cy="1530940"/>
          </a:xfrm>
        </p:spPr>
        <p:txBody>
          <a:bodyPr anchor="b">
            <a:normAutofit/>
          </a:bodyPr>
          <a:lstStyle>
            <a:lvl1pPr algn="ctr">
              <a:defRPr sz="4800" b="1" i="0" baseline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918856" y="4195733"/>
            <a:ext cx="4970417" cy="1969935"/>
          </a:xfrm>
        </p:spPr>
        <p:txBody>
          <a:bodyPr>
            <a:normAutofit/>
          </a:bodyPr>
          <a:lstStyle>
            <a:lvl1pPr marL="0" indent="0" algn="ctr">
              <a:buNone/>
              <a:defRPr sz="2800" b="1" i="0" baseline="0"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0" y="1268760"/>
            <a:ext cx="9144000" cy="71437"/>
          </a:xfrm>
          <a:prstGeom prst="rect">
            <a:avLst/>
          </a:prstGeom>
          <a:gradFill rotWithShape="0">
            <a:gsLst>
              <a:gs pos="0">
                <a:srgbClr val="A603AB"/>
              </a:gs>
              <a:gs pos="12000">
                <a:srgbClr val="E81766"/>
              </a:gs>
              <a:gs pos="27000">
                <a:srgbClr val="EE3F17"/>
              </a:gs>
              <a:gs pos="48000">
                <a:srgbClr val="FFFF00"/>
              </a:gs>
              <a:gs pos="64999">
                <a:srgbClr val="1A8D48"/>
              </a:gs>
              <a:gs pos="78999">
                <a:srgbClr val="0819FB"/>
              </a:gs>
              <a:gs pos="100000">
                <a:srgbClr val="A603AB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1" lang="ja-JP" altLang="en-US"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9042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9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en-US" altLang="zh-CN" smtClean="0"/>
              <a:t>Outline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2280789546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639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0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en-US" altLang="zh-CN" smtClean="0"/>
              <a:t>Outline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2514368121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2670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en-US" altLang="zh-CN" smtClean="0"/>
              <a:t>Outline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4249893906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64825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1545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2206099397"/>
              </p:ext>
            </p:extLst>
          </p:nvPr>
        </p:nvGraphicFramePr>
        <p:xfrm>
          <a:off x="1880441" y="142312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866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文本占位符 2"/>
          <p:cNvSpPr>
            <a:spLocks noGrp="1"/>
          </p:cNvSpPr>
          <p:nvPr>
            <p:ph idx="1" hasCustomPrompt="1"/>
          </p:nvPr>
        </p:nvSpPr>
        <p:spPr>
          <a:xfrm>
            <a:off x="780824" y="1254187"/>
            <a:ext cx="7834130" cy="48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400" b="1" i="0" baseline="0" smtClean="0">
                <a:latin typeface="+mn-lt"/>
                <a:ea typeface="+mn-ea"/>
              </a:rPr>
              <a:t>● </a:t>
            </a:r>
            <a:r>
              <a:rPr lang="zh-CN" altLang="en-US" sz="2400" b="1" i="0" baseline="0" smtClean="0">
                <a:latin typeface="Times New Roman" panose="02020603050405020304" pitchFamily="18" charset="0"/>
                <a:ea typeface="宋体" panose="02010600030101010101" pitchFamily="2" charset="-122"/>
              </a:rPr>
              <a:t>大要点</a:t>
            </a:r>
          </a:p>
          <a:p>
            <a:pPr lvl="0"/>
            <a:endParaRPr lang="zh-CN" altLang="en-US" smtClean="0"/>
          </a:p>
        </p:txBody>
      </p:sp>
      <p:sp>
        <p:nvSpPr>
          <p:cNvPr id="9" name="文本占位符 2"/>
          <p:cNvSpPr>
            <a:spLocks noGrp="1"/>
          </p:cNvSpPr>
          <p:nvPr>
            <p:ph idx="13" hasCustomPrompt="1"/>
          </p:nvPr>
        </p:nvSpPr>
        <p:spPr>
          <a:xfrm>
            <a:off x="780824" y="1992069"/>
            <a:ext cx="7834130" cy="3860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2400" baseline="0"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1" i="0" baseline="0" smtClean="0">
                <a:latin typeface="Times New Roman" panose="02020603050405020304" pitchFamily="18" charset="0"/>
                <a:ea typeface="宋体" panose="02010600030101010101" pitchFamily="2" charset="-122"/>
              </a:rPr>
              <a:t>小要点</a:t>
            </a:r>
            <a:r>
              <a:rPr lang="en-US" altLang="zh-CN" sz="1400" b="1" i="0" baseline="0" smtClean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1" i="0" baseline="0" smtClean="0">
                <a:latin typeface="Times New Roman" panose="02020603050405020304" pitchFamily="18" charset="0"/>
                <a:ea typeface="宋体" panose="02010600030101010101" pitchFamily="2" charset="-122"/>
              </a:rPr>
              <a:t>小要点</a:t>
            </a:r>
            <a:r>
              <a:rPr lang="en-US" altLang="zh-CN" sz="1400" b="1" i="0" baseline="0" smtClean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1" i="0" baseline="0" smtClean="0">
                <a:latin typeface="Times New Roman" panose="02020603050405020304" pitchFamily="18" charset="0"/>
                <a:ea typeface="宋体" panose="02010600030101010101" pitchFamily="2" charset="-122"/>
              </a:rPr>
              <a:t>小要点</a:t>
            </a:r>
            <a:r>
              <a:rPr lang="en-US" altLang="zh-CN" sz="1400" b="1" i="0" baseline="0" smtClean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lang="zh-CN" altLang="en-US" sz="1400" b="1" i="0" baseline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0856780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881741" y="1086900"/>
            <a:ext cx="7602585" cy="4242746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80116" y="5435470"/>
            <a:ext cx="5046118" cy="35923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Click to edit Master title style</a:t>
            </a:r>
            <a:endParaRPr lang="en-US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2595653" y="5871704"/>
            <a:ext cx="4830581" cy="321536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604324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图片占位符 2"/>
          <p:cNvSpPr>
            <a:spLocks noGrp="1"/>
          </p:cNvSpPr>
          <p:nvPr>
            <p:ph type="pic" idx="1"/>
          </p:nvPr>
        </p:nvSpPr>
        <p:spPr>
          <a:xfrm>
            <a:off x="5062334" y="1116280"/>
            <a:ext cx="3277857" cy="4605251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8" name="图片占位符 2"/>
          <p:cNvSpPr>
            <a:spLocks noGrp="1"/>
          </p:cNvSpPr>
          <p:nvPr>
            <p:ph type="pic" idx="13"/>
          </p:nvPr>
        </p:nvSpPr>
        <p:spPr>
          <a:xfrm>
            <a:off x="983299" y="1116280"/>
            <a:ext cx="3277857" cy="4605251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197236" y="5849529"/>
            <a:ext cx="5046118" cy="35923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Click to edit Master title style</a:t>
            </a:r>
            <a:endParaRPr lang="en-US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7283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96041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6012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551864"/>
            <a:ext cx="6858000" cy="1530940"/>
          </a:xfrm>
        </p:spPr>
        <p:txBody>
          <a:bodyPr anchor="b">
            <a:normAutofit/>
          </a:bodyPr>
          <a:lstStyle>
            <a:lvl1pPr algn="ctr">
              <a:defRPr sz="4800" b="1" i="0" baseline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918856" y="4195733"/>
            <a:ext cx="4970417" cy="1969935"/>
          </a:xfrm>
        </p:spPr>
        <p:txBody>
          <a:bodyPr>
            <a:normAutofit/>
          </a:bodyPr>
          <a:lstStyle>
            <a:lvl1pPr marL="0" indent="0" algn="ctr">
              <a:buNone/>
              <a:defRPr sz="2800" b="1" i="0" baseline="0"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0" y="1268760"/>
            <a:ext cx="9144000" cy="71437"/>
          </a:xfrm>
          <a:prstGeom prst="rect">
            <a:avLst/>
          </a:prstGeom>
          <a:gradFill rotWithShape="0">
            <a:gsLst>
              <a:gs pos="0">
                <a:srgbClr val="A603AB"/>
              </a:gs>
              <a:gs pos="12000">
                <a:srgbClr val="E81766"/>
              </a:gs>
              <a:gs pos="27000">
                <a:srgbClr val="EE3F17"/>
              </a:gs>
              <a:gs pos="48000">
                <a:srgbClr val="FFFF00"/>
              </a:gs>
              <a:gs pos="64999">
                <a:srgbClr val="1A8D48"/>
              </a:gs>
              <a:gs pos="78999">
                <a:srgbClr val="0819FB"/>
              </a:gs>
              <a:gs pos="100000">
                <a:srgbClr val="A603AB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1" lang="ja-JP" altLang="en-US"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41168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983299" y="260028"/>
            <a:ext cx="7237142" cy="615223"/>
          </a:xfrm>
        </p:spPr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150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 smtClean="0"/>
              <a:t>提纲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3061853459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69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 smtClean="0"/>
              <a:t>提纲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1686591411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5309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 smtClean="0"/>
              <a:t>提纲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702185905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9855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 smtClean="0"/>
              <a:t>提纲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2820313632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1582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 smtClean="0"/>
              <a:t>提纲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1389908976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54576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7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en-US" altLang="zh-CN" smtClean="0"/>
              <a:t>Outline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562703" y="6304101"/>
            <a:ext cx="405426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fld id="{6542C504-34CE-422D-AEEE-07DC67966C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3869348562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075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8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en-US" altLang="zh-CN" smtClean="0"/>
              <a:t>Outline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505190916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614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983299" y="260028"/>
            <a:ext cx="7237142" cy="615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071" y="57994"/>
            <a:ext cx="644400" cy="644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0" y="71056"/>
            <a:ext cx="859200" cy="64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52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0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enyexian@fox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9.png"/><Relationship Id="rId18" Type="http://schemas.openxmlformats.org/officeDocument/2006/relationships/oleObject" Target="../embeddings/oleObject9.bin"/><Relationship Id="rId3" Type="http://schemas.openxmlformats.org/officeDocument/2006/relationships/notesSlide" Target="../notesSlides/notesSlide10.xml"/><Relationship Id="rId21" Type="http://schemas.openxmlformats.org/officeDocument/2006/relationships/image" Target="../media/image30.wmf"/><Relationship Id="rId7" Type="http://schemas.openxmlformats.org/officeDocument/2006/relationships/image" Target="../media/image45.png"/><Relationship Id="rId12" Type="http://schemas.openxmlformats.org/officeDocument/2006/relationships/image" Target="../media/image48.png"/><Relationship Id="rId17" Type="http://schemas.openxmlformats.org/officeDocument/2006/relationships/image" Target="../media/image17.wmf"/><Relationship Id="rId25" Type="http://schemas.openxmlformats.org/officeDocument/2006/relationships/image" Target="../media/image35.wmf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9.bin"/><Relationship Id="rId1" Type="http://schemas.openxmlformats.org/officeDocument/2006/relationships/vmlDrawing" Target="../drawings/vmlDrawing3.vml"/><Relationship Id="rId6" Type="http://schemas.openxmlformats.org/officeDocument/2006/relationships/image" Target="../media/image36.png"/><Relationship Id="rId11" Type="http://schemas.openxmlformats.org/officeDocument/2006/relationships/image" Target="../media/image37.tiff"/><Relationship Id="rId24" Type="http://schemas.openxmlformats.org/officeDocument/2006/relationships/oleObject" Target="../embeddings/oleObject10.bin"/><Relationship Id="rId5" Type="http://schemas.openxmlformats.org/officeDocument/2006/relationships/image" Target="../media/image12.png"/><Relationship Id="rId15" Type="http://schemas.openxmlformats.org/officeDocument/2006/relationships/image" Target="../media/image17.wmf"/><Relationship Id="rId23" Type="http://schemas.openxmlformats.org/officeDocument/2006/relationships/image" Target="../media/image35.wmf"/><Relationship Id="rId10" Type="http://schemas.openxmlformats.org/officeDocument/2006/relationships/image" Target="../media/image34.tiff"/><Relationship Id="rId19" Type="http://schemas.openxmlformats.org/officeDocument/2006/relationships/image" Target="../media/image30.wmf"/><Relationship Id="rId4" Type="http://schemas.openxmlformats.org/officeDocument/2006/relationships/image" Target="../media/image13.tiff"/><Relationship Id="rId9" Type="http://schemas.openxmlformats.org/officeDocument/2006/relationships/image" Target="../media/image20.tiff"/><Relationship Id="rId14" Type="http://schemas.openxmlformats.org/officeDocument/2006/relationships/oleObject" Target="../embeddings/oleObject8.bin"/><Relationship Id="rId22" Type="http://schemas.openxmlformats.org/officeDocument/2006/relationships/oleObject" Target="../embeddings/oleObject10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40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42.tiff"/><Relationship Id="rId4" Type="http://schemas.openxmlformats.org/officeDocument/2006/relationships/image" Target="../media/image4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0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tiff"/><Relationship Id="rId5" Type="http://schemas.openxmlformats.org/officeDocument/2006/relationships/image" Target="../media/image59.tiff"/><Relationship Id="rId4" Type="http://schemas.openxmlformats.org/officeDocument/2006/relationships/image" Target="../media/image58.tif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tiff"/><Relationship Id="rId3" Type="http://schemas.openxmlformats.org/officeDocument/2006/relationships/image" Target="../media/image60.tiff"/><Relationship Id="rId7" Type="http://schemas.openxmlformats.org/officeDocument/2006/relationships/image" Target="../media/image63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0.tiff"/><Relationship Id="rId5" Type="http://schemas.openxmlformats.org/officeDocument/2006/relationships/image" Target="../media/image62.tiff"/><Relationship Id="rId10" Type="http://schemas.openxmlformats.org/officeDocument/2006/relationships/image" Target="../media/image66.tiff"/><Relationship Id="rId4" Type="http://schemas.openxmlformats.org/officeDocument/2006/relationships/image" Target="../media/image61.tiff"/><Relationship Id="rId9" Type="http://schemas.openxmlformats.org/officeDocument/2006/relationships/image" Target="../media/image65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9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3.tif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tif"/><Relationship Id="rId3" Type="http://schemas.openxmlformats.org/officeDocument/2006/relationships/image" Target="../media/image74.tif"/><Relationship Id="rId7" Type="http://schemas.openxmlformats.org/officeDocument/2006/relationships/image" Target="../media/image78.t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tif"/><Relationship Id="rId5" Type="http://schemas.openxmlformats.org/officeDocument/2006/relationships/image" Target="../media/image76.tif"/><Relationship Id="rId4" Type="http://schemas.openxmlformats.org/officeDocument/2006/relationships/image" Target="../media/image75.t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1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5.png"/><Relationship Id="rId4" Type="http://schemas.openxmlformats.org/officeDocument/2006/relationships/image" Target="../media/image84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7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9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1.t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5.tif"/><Relationship Id="rId5" Type="http://schemas.openxmlformats.org/officeDocument/2006/relationships/image" Target="../media/image94.tif"/><Relationship Id="rId4" Type="http://schemas.openxmlformats.org/officeDocument/2006/relationships/image" Target="../media/image93.t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tiff"/><Relationship Id="rId2" Type="http://schemas.openxmlformats.org/officeDocument/2006/relationships/image" Target="../media/image96.tiff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12.png"/><Relationship Id="rId7" Type="http://schemas.openxmlformats.org/officeDocument/2006/relationships/image" Target="../media/image5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13" Type="http://schemas.openxmlformats.org/officeDocument/2006/relationships/oleObject" Target="../embeddings/oleObject2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2.tiff"/><Relationship Id="rId12" Type="http://schemas.openxmlformats.org/officeDocument/2006/relationships/image" Target="../media/image17.wmf"/><Relationship Id="rId17" Type="http://schemas.openxmlformats.org/officeDocument/2006/relationships/image" Target="../media/image27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26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tiff"/><Relationship Id="rId11" Type="http://schemas.openxmlformats.org/officeDocument/2006/relationships/oleObject" Target="../embeddings/oleObject1.bin"/><Relationship Id="rId5" Type="http://schemas.openxmlformats.org/officeDocument/2006/relationships/image" Target="../media/image20.tiff"/><Relationship Id="rId15" Type="http://schemas.openxmlformats.org/officeDocument/2006/relationships/image" Target="../media/image25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Relationship Id="rId14" Type="http://schemas.openxmlformats.org/officeDocument/2006/relationships/image" Target="../media/image18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13" Type="http://schemas.openxmlformats.org/officeDocument/2006/relationships/image" Target="../media/image32.tiff"/><Relationship Id="rId18" Type="http://schemas.openxmlformats.org/officeDocument/2006/relationships/oleObject" Target="../embeddings/oleObject7.bin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3.bin"/><Relationship Id="rId12" Type="http://schemas.openxmlformats.org/officeDocument/2006/relationships/image" Target="../media/image28.wmf"/><Relationship Id="rId17" Type="http://schemas.openxmlformats.org/officeDocument/2006/relationships/image" Target="../media/image34.tiff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33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tiff"/><Relationship Id="rId11" Type="http://schemas.openxmlformats.org/officeDocument/2006/relationships/oleObject" Target="../embeddings/oleObject5.bin"/><Relationship Id="rId5" Type="http://schemas.openxmlformats.org/officeDocument/2006/relationships/image" Target="../media/image13.tiff"/><Relationship Id="rId15" Type="http://schemas.openxmlformats.org/officeDocument/2006/relationships/image" Target="../media/image29.wmf"/><Relationship Id="rId10" Type="http://schemas.openxmlformats.org/officeDocument/2006/relationships/image" Target="../media/image17.wmf"/><Relationship Id="rId19" Type="http://schemas.openxmlformats.org/officeDocument/2006/relationships/image" Target="../media/image30.wmf"/><Relationship Id="rId4" Type="http://schemas.openxmlformats.org/officeDocument/2006/relationships/image" Target="../media/image31.png"/><Relationship Id="rId9" Type="http://schemas.openxmlformats.org/officeDocument/2006/relationships/oleObject" Target="../embeddings/oleObject4.bin"/><Relationship Id="rId14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40871" y="2009062"/>
            <a:ext cx="8262257" cy="213839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smtClean="0"/>
              <a:t>SIRV-Based </a:t>
            </a:r>
            <a:r>
              <a:rPr lang="en-US" altLang="zh-CN" sz="3200"/>
              <a:t>High-Resolution </a:t>
            </a:r>
            <a:r>
              <a:rPr lang="en-US" altLang="zh-CN" sz="3200" smtClean="0"/>
              <a:t>PolSAR</a:t>
            </a:r>
            <a:br>
              <a:rPr lang="en-US" altLang="zh-CN" sz="3200" smtClean="0"/>
            </a:br>
            <a:r>
              <a:rPr lang="en-US" altLang="zh-CN" sz="3200" smtClean="0"/>
              <a:t>Image </a:t>
            </a:r>
            <a:r>
              <a:rPr lang="en-US" altLang="zh-CN" sz="3200"/>
              <a:t>Speckle Suppression via</a:t>
            </a:r>
            <a:br>
              <a:rPr lang="en-US" altLang="zh-CN" sz="3200"/>
            </a:br>
            <a:r>
              <a:rPr lang="en-US" altLang="zh-CN" sz="3200"/>
              <a:t>Dual-Domain Filtering</a:t>
            </a:r>
            <a:endParaRPr lang="zh-CN" altLang="en-US" sz="3200"/>
          </a:p>
        </p:txBody>
      </p:sp>
      <p:sp>
        <p:nvSpPr>
          <p:cNvPr id="4" name="矩形 3"/>
          <p:cNvSpPr/>
          <p:nvPr/>
        </p:nvSpPr>
        <p:spPr>
          <a:xfrm>
            <a:off x="2585034" y="681363"/>
            <a:ext cx="20249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IGARSS 2019</a:t>
            </a: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81959" y="4413071"/>
            <a:ext cx="630823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2000" b="1" u="sng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Yexian Ren</a:t>
            </a:r>
            <a:r>
              <a:rPr lang="en-US" altLang="zh-CN" sz="200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 Lingli Zhao , Jie Yang, Pingxiang Li, Lei Shi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zh-CN" sz="200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E-mail</a:t>
            </a:r>
            <a:r>
              <a:rPr lang="zh-CN" altLang="en-US" sz="200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00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3"/>
              </a:rPr>
              <a:t>renyexian@foxmail.com</a:t>
            </a:r>
            <a:endParaRPr lang="en-US" altLang="zh-CN" sz="2000" smtClean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zh-CN" sz="200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200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ork done at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noProof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Wuhan University</a:t>
            </a:r>
            <a:endParaRPr kumimoji="0" lang="en-US" altLang="zh-CN" sz="200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l="10951" t="8383" r="12427" b="5580"/>
          <a:stretch/>
        </p:blipFill>
        <p:spPr>
          <a:xfrm>
            <a:off x="1738412" y="639824"/>
            <a:ext cx="779571" cy="54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71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Details of dual-domain filter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1452" y="1129136"/>
            <a:ext cx="7651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High-resolution </a:t>
            </a: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</a:rPr>
              <a:t>PolSAR image reconstruction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74864" y="1632442"/>
            <a:ext cx="8209049" cy="4974904"/>
            <a:chOff x="762244" y="1557378"/>
            <a:chExt cx="8209049" cy="497490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9950" y="1635888"/>
              <a:ext cx="900000" cy="1928077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87003" y="1632636"/>
              <a:ext cx="900000" cy="1929661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4057" y="1632636"/>
              <a:ext cx="900000" cy="192807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2069285" y="2350452"/>
                  <a:ext cx="41838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CN" altLang="en-US" sz="3200"/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9285" y="2350452"/>
                  <a:ext cx="418383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3592750" y="2350451"/>
                  <a:ext cx="40556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CN" altLang="en-US" sz="3200"/>
                </a:p>
              </p:txBody>
            </p:sp>
          </mc:Choice>
          <mc:Fallback xmlns=""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2750" y="2350451"/>
                  <a:ext cx="405560" cy="49244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2000" y="4042161"/>
              <a:ext cx="900000" cy="1928077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3989" y="4042160"/>
              <a:ext cx="900000" cy="1928077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519" y="4042160"/>
              <a:ext cx="900000" cy="192807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5170214" y="4759976"/>
                  <a:ext cx="40556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CN" altLang="en-US" sz="3200"/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0214" y="4759976"/>
                  <a:ext cx="405560" cy="49244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6746562" y="4759976"/>
                  <a:ext cx="41838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CN" altLang="en-US" sz="3200"/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6562" y="4759976"/>
                  <a:ext cx="418383" cy="49244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圆角矩形 13"/>
            <p:cNvSpPr/>
            <p:nvPr/>
          </p:nvSpPr>
          <p:spPr>
            <a:xfrm>
              <a:off x="3950447" y="1590801"/>
              <a:ext cx="1225743" cy="4821952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5" name="对象 1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232570175"/>
                    </p:ext>
                  </p:extLst>
                </p:nvPr>
              </p:nvGraphicFramePr>
              <p:xfrm>
                <a:off x="4405545" y="5970237"/>
                <a:ext cx="460375" cy="37306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9385" name="Equation" r:id="rId14" imgW="266400" imgH="215640" progId="Equation.DSMT4">
                        <p:embed/>
                      </p:oleObj>
                    </mc:Choice>
                    <mc:Fallback>
                      <p:oleObj name="Equation" r:id="rId14" imgW="266400" imgH="215640" progId="Equation.DSMT4">
                        <p:embed/>
                        <p:pic>
                          <p:nvPicPr>
                            <p:cNvPr id="33" name="对象 32"/>
                            <p:cNvPicPr/>
                            <p:nvPr/>
                          </p:nvPicPr>
                          <p:blipFill>
                            <a:blip r:embed="rId1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405545" y="5970237"/>
                              <a:ext cx="460375" cy="37306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5" name="对象 1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232570175"/>
                    </p:ext>
                  </p:extLst>
                </p:nvPr>
              </p:nvGraphicFramePr>
              <p:xfrm>
                <a:off x="4405545" y="5970237"/>
                <a:ext cx="460375" cy="37306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617" name="Equation" r:id="rId16" imgW="266400" imgH="215640" progId="Equation.DSMT4">
                        <p:embed/>
                      </p:oleObj>
                    </mc:Choice>
                    <mc:Fallback>
                      <p:oleObj name="Equation" r:id="rId16" imgW="266400" imgH="215640" progId="Equation.DSMT4">
                        <p:embed/>
                        <p:pic>
                          <p:nvPicPr>
                            <p:cNvPr id="33" name="对象 32"/>
                            <p:cNvPicPr/>
                            <p:nvPr/>
                          </p:nvPicPr>
                          <p:blipFill>
                            <a:blip r:embed="rId1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405545" y="5970237"/>
                              <a:ext cx="460375" cy="37306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sp>
          <p:nvSpPr>
            <p:cNvPr id="16" name="文本框 15"/>
            <p:cNvSpPr txBox="1"/>
            <p:nvPr/>
          </p:nvSpPr>
          <p:spPr>
            <a:xfrm>
              <a:off x="4405545" y="3593355"/>
              <a:ext cx="3639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i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M</a:t>
              </a:r>
              <a:endParaRPr lang="zh-CN" altLang="en-US" sz="1400" b="1" i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3753223" y="3933773"/>
              <a:ext cx="4709459" cy="259850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8" name="对象 17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20264690"/>
                    </p:ext>
                  </p:extLst>
                </p:nvPr>
              </p:nvGraphicFramePr>
              <p:xfrm>
                <a:off x="6088187" y="6002878"/>
                <a:ext cx="237898" cy="340419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9386" name="Equation" r:id="rId18" imgW="114120" imgH="164880" progId="Equation.DSMT4">
                        <p:embed/>
                      </p:oleObj>
                    </mc:Choice>
                    <mc:Fallback>
                      <p:oleObj name="Equation" r:id="rId18" imgW="114120" imgH="164880" progId="Equation.DSMT4">
                        <p:embed/>
                        <p:pic>
                          <p:nvPicPr>
                            <p:cNvPr id="62" name="对象 61"/>
                            <p:cNvPicPr/>
                            <p:nvPr/>
                          </p:nvPicPr>
                          <p:blipFill>
                            <a:blip r:embed="rId1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088187" y="6002878"/>
                              <a:ext cx="237898" cy="34041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8" name="对象 17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20264690"/>
                    </p:ext>
                  </p:extLst>
                </p:nvPr>
              </p:nvGraphicFramePr>
              <p:xfrm>
                <a:off x="6088187" y="6002878"/>
                <a:ext cx="237898" cy="340419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618" name="Equation" r:id="rId20" imgW="114120" imgH="164880" progId="Equation.DSMT4">
                        <p:embed/>
                      </p:oleObj>
                    </mc:Choice>
                    <mc:Fallback>
                      <p:oleObj name="Equation" r:id="rId20" imgW="114120" imgH="164880" progId="Equation.DSMT4">
                        <p:embed/>
                        <p:pic>
                          <p:nvPicPr>
                            <p:cNvPr id="62" name="对象 61"/>
                            <p:cNvPicPr/>
                            <p:nvPr/>
                          </p:nvPicPr>
                          <p:blipFill>
                            <a:blip r:embed="rId2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088187" y="6002878"/>
                              <a:ext cx="237898" cy="34041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9" name="对象 18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00322202"/>
                    </p:ext>
                  </p:extLst>
                </p:nvPr>
              </p:nvGraphicFramePr>
              <p:xfrm>
                <a:off x="7607300" y="5986463"/>
                <a:ext cx="283933" cy="35683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9387" name="Equation" r:id="rId22" imgW="139680" imgH="177480" progId="Equation.DSMT4">
                        <p:embed/>
                      </p:oleObj>
                    </mc:Choice>
                    <mc:Fallback>
                      <p:oleObj name="Equation" r:id="rId22" imgW="139680" imgH="177480" progId="Equation.DSMT4">
                        <p:embed/>
                        <p:pic>
                          <p:nvPicPr>
                            <p:cNvPr id="18" name="对象 17"/>
                            <p:cNvPicPr/>
                            <p:nvPr/>
                          </p:nvPicPr>
                          <p:blipFill>
                            <a:blip r:embed="rId2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607300" y="5986463"/>
                              <a:ext cx="283933" cy="356834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9" name="对象 18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00322202"/>
                    </p:ext>
                  </p:extLst>
                </p:nvPr>
              </p:nvGraphicFramePr>
              <p:xfrm>
                <a:off x="7607300" y="5986463"/>
                <a:ext cx="283933" cy="35683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619" name="Equation" r:id="rId24" imgW="139680" imgH="177480" progId="Equation.DSMT4">
                        <p:embed/>
                      </p:oleObj>
                    </mc:Choice>
                    <mc:Fallback>
                      <p:oleObj name="Equation" r:id="rId24" imgW="139680" imgH="177480" progId="Equation.DSMT4">
                        <p:embed/>
                        <p:pic>
                          <p:nvPicPr>
                            <p:cNvPr id="18" name="对象 17"/>
                            <p:cNvPicPr/>
                            <p:nvPr/>
                          </p:nvPicPr>
                          <p:blipFill>
                            <a:blip r:embed="rId2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607300" y="5986463"/>
                              <a:ext cx="283933" cy="356834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cxnSp>
          <p:nvCxnSpPr>
            <p:cNvPr id="21" name="曲线连接符 20"/>
            <p:cNvCxnSpPr/>
            <p:nvPr/>
          </p:nvCxnSpPr>
          <p:spPr>
            <a:xfrm flipV="1">
              <a:off x="5170214" y="1963861"/>
              <a:ext cx="808593" cy="462587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6082600" y="1590801"/>
              <a:ext cx="285239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400" b="1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Three-dimensional </a:t>
              </a:r>
              <a:r>
                <a:rPr lang="en-US" altLang="zh-CN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complex Gauss random speckle is suppressed </a:t>
              </a:r>
              <a:r>
                <a:rPr lang="en-US" altLang="zh-CN" sz="1400" b="1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sufficiently;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400" b="1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The </a:t>
              </a:r>
              <a:r>
                <a:rPr lang="en-US" altLang="zh-CN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stable state of polarization information is obtained.</a:t>
              </a:r>
              <a:endParaRPr lang="zh-CN" altLang="en-US" sz="1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878899" y="4656822"/>
              <a:ext cx="21821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The polarimetric coherency </a:t>
              </a:r>
              <a:r>
                <a:rPr lang="en-US" altLang="zh-CN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matrix is amplitude modulated by texture information.</a:t>
              </a:r>
              <a:endParaRPr lang="zh-CN" altLang="en-US" sz="1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6060117" y="1557378"/>
              <a:ext cx="2911176" cy="1212446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曲线连接符 28"/>
            <p:cNvCxnSpPr>
              <a:stCxn id="17" idx="1"/>
            </p:cNvCxnSpPr>
            <p:nvPr/>
          </p:nvCxnSpPr>
          <p:spPr>
            <a:xfrm rot="10800000">
              <a:off x="3024095" y="4918636"/>
              <a:ext cx="729129" cy="314393"/>
            </a:xfrm>
            <a:prstGeom prst="curvedConnector3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圆角矩形 29"/>
            <p:cNvSpPr/>
            <p:nvPr/>
          </p:nvSpPr>
          <p:spPr>
            <a:xfrm>
              <a:off x="762244" y="4658490"/>
              <a:ext cx="2203741" cy="952439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552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smtClean="0"/>
              <a:t>CETC-38</a:t>
            </a:r>
            <a:r>
              <a:rPr lang="zh-CN" altLang="en-US" sz="2400"/>
              <a:t> </a:t>
            </a:r>
            <a:r>
              <a:rPr lang="en-US" altLang="zh-CN" sz="2400" smtClean="0"/>
              <a:t> X</a:t>
            </a:r>
            <a:r>
              <a:rPr lang="zh-CN" altLang="en-US" sz="2400"/>
              <a:t> </a:t>
            </a:r>
            <a:r>
              <a:rPr lang="en-US" altLang="zh-CN" sz="2400" smtClean="0"/>
              <a:t>band 0.1×0.4m data in Hainan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0" y="1099507"/>
            <a:ext cx="4410000" cy="5512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352" y="1099507"/>
            <a:ext cx="4410000" cy="551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61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36" y="187782"/>
            <a:ext cx="3060000" cy="655546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915" y="187782"/>
            <a:ext cx="3060000" cy="655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6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/>
              <a:t>N</a:t>
            </a:r>
            <a:r>
              <a:rPr lang="en-US" altLang="zh-CN" sz="2400" smtClean="0"/>
              <a:t>ormalized coherency matrix in Pauli-RGB 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778" y="1145106"/>
            <a:ext cx="4032000" cy="504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25" y="1145106"/>
            <a:ext cx="4032000" cy="5040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273629" y="6270295"/>
            <a:ext cx="2749729" cy="369332"/>
            <a:chOff x="1260566" y="6283357"/>
            <a:chExt cx="2749729" cy="369332"/>
          </a:xfrm>
        </p:grpSpPr>
        <p:sp>
          <p:nvSpPr>
            <p:cNvPr id="5" name="文本框 4"/>
            <p:cNvSpPr txBox="1"/>
            <p:nvPr/>
          </p:nvSpPr>
          <p:spPr>
            <a:xfrm>
              <a:off x="1836444" y="6283357"/>
              <a:ext cx="21738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SIRV estimator result</a:t>
              </a: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6" name="对象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61368814"/>
                </p:ext>
              </p:extLst>
            </p:nvPr>
          </p:nvGraphicFramePr>
          <p:xfrm>
            <a:off x="1260566" y="6320033"/>
            <a:ext cx="585922" cy="3195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71" name="Equation" r:id="rId6" imgW="279360" imgH="152280" progId="Equation.DSMT4">
                    <p:embed/>
                  </p:oleObj>
                </mc:Choice>
                <mc:Fallback>
                  <p:oleObj name="Equation" r:id="rId6" imgW="279360" imgH="1522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260566" y="6320033"/>
                          <a:ext cx="585922" cy="31959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文本框 8"/>
          <p:cNvSpPr txBox="1"/>
          <p:nvPr/>
        </p:nvSpPr>
        <p:spPr>
          <a:xfrm>
            <a:off x="5626851" y="6270295"/>
            <a:ext cx="2639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Dual-domain filter result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89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/>
              <a:t>CETC-38</a:t>
            </a:r>
            <a:r>
              <a:rPr lang="zh-CN" altLang="en-US" sz="2400"/>
              <a:t> </a:t>
            </a:r>
            <a:r>
              <a:rPr lang="en-US" altLang="zh-CN" sz="2400"/>
              <a:t> X</a:t>
            </a:r>
            <a:r>
              <a:rPr lang="zh-CN" altLang="en-US" sz="2400"/>
              <a:t> </a:t>
            </a:r>
            <a:r>
              <a:rPr lang="en-US" altLang="zh-CN" sz="2400" smtClean="0"/>
              <a:t>band </a:t>
            </a:r>
            <a:r>
              <a:rPr lang="en-US" altLang="zh-CN" sz="2400"/>
              <a:t>0.1×0.4m </a:t>
            </a:r>
            <a:r>
              <a:rPr lang="en-US" altLang="zh-CN" sz="2400" smtClean="0"/>
              <a:t>data in Hainan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4" y="1055913"/>
            <a:ext cx="4464014" cy="558001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870" y="1055930"/>
            <a:ext cx="4464000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62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/>
              <a:t>CETC-38</a:t>
            </a:r>
            <a:r>
              <a:rPr lang="zh-CN" altLang="en-US" sz="2400"/>
              <a:t> </a:t>
            </a:r>
            <a:r>
              <a:rPr lang="en-US" altLang="zh-CN" sz="2400"/>
              <a:t> X</a:t>
            </a:r>
            <a:r>
              <a:rPr lang="zh-CN" altLang="en-US" sz="2400"/>
              <a:t> </a:t>
            </a:r>
            <a:r>
              <a:rPr lang="en-US" altLang="zh-CN" sz="2400"/>
              <a:t>band 0.1×0.4m in </a:t>
            </a:r>
            <a:r>
              <a:rPr lang="en-US" altLang="zh-CN" sz="2400" smtClean="0"/>
              <a:t>Hainan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54" y="1123406"/>
            <a:ext cx="4410000" cy="441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841" y="1123406"/>
            <a:ext cx="4410000" cy="441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85799" y="5670526"/>
            <a:ext cx="8203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The effect of processing </a:t>
            </a: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single-look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high-resolution PolSAR image is excellent.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Even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when dealing with complex scenarios, it is still </a:t>
            </a: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robust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en-US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11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smtClean="0"/>
              <a:t>DLR FSAR</a:t>
            </a:r>
            <a:r>
              <a:rPr lang="zh-CN" altLang="en-US" sz="2400"/>
              <a:t> </a:t>
            </a:r>
            <a:r>
              <a:rPr lang="en-US" altLang="zh-CN" sz="2400" smtClean="0"/>
              <a:t>S</a:t>
            </a:r>
            <a:r>
              <a:rPr lang="zh-CN" altLang="en-US" sz="2400"/>
              <a:t> </a:t>
            </a:r>
            <a:r>
              <a:rPr lang="en-US" altLang="zh-CN" sz="2400" smtClean="0"/>
              <a:t>band 0.5×0.6m data in Kaufbeuren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81" y="1133901"/>
            <a:ext cx="4410000" cy="5512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870" y="1133901"/>
            <a:ext cx="4410000" cy="551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5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74" y="495513"/>
            <a:ext cx="4320000" cy="594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158" y="495513"/>
            <a:ext cx="4320000" cy="59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9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smtClean="0"/>
              <a:t>IECAS C</a:t>
            </a:r>
            <a:r>
              <a:rPr lang="zh-CN" altLang="en-US" sz="2400"/>
              <a:t> </a:t>
            </a:r>
            <a:r>
              <a:rPr lang="en-US" altLang="zh-CN" sz="2400" smtClean="0"/>
              <a:t>band 0.13×0.19m data in Zunhua</a:t>
            </a:r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31" y="1147354"/>
            <a:ext cx="4320000" cy="54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765" y="1147354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7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/>
              <a:t>DLR </a:t>
            </a:r>
            <a:r>
              <a:rPr lang="en-US" altLang="zh-CN" sz="2400" smtClean="0"/>
              <a:t>ESAR</a:t>
            </a:r>
            <a:r>
              <a:rPr lang="zh-CN" altLang="en-US" sz="2400"/>
              <a:t> </a:t>
            </a:r>
            <a:r>
              <a:rPr lang="en-US" altLang="zh-CN" sz="2400" smtClean="0"/>
              <a:t>L band 3×3m Oberpfaffenhofen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574" y="1269928"/>
            <a:ext cx="4320000" cy="514187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67" y="1269928"/>
            <a:ext cx="4320000" cy="514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9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/>
              <a:t>Significance </a:t>
            </a:r>
            <a:r>
              <a:rPr lang="en-US" altLang="zh-CN" sz="2800"/>
              <a:t>of PolSAR </a:t>
            </a:r>
            <a:r>
              <a:rPr lang="en-US" altLang="zh-CN" sz="2800" smtClean="0"/>
              <a:t>Speckle Filtering</a:t>
            </a:r>
            <a:endParaRPr lang="zh-CN" alt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154792" y="1623012"/>
            <a:ext cx="7651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An important </a:t>
            </a: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</a:rPr>
              <a:t>t</a:t>
            </a:r>
            <a:r>
              <a:rPr lang="en-US" altLang="zh-CN" sz="24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opic </a:t>
            </a: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</a:rPr>
              <a:t>in </a:t>
            </a:r>
            <a:r>
              <a:rPr lang="en-US" altLang="zh-CN" sz="24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SAR image processing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2115" y="2077922"/>
            <a:ext cx="8512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estimating </a:t>
            </a:r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physical/polarization parameters; image segmentation</a:t>
            </a:r>
            <a:r>
              <a:rPr lang="en-US" altLang="zh-CN" sz="20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; target detection; classification and terrain interpretation</a:t>
            </a:r>
            <a:endParaRPr lang="zh-CN" altLang="en-US" sz="20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85991" y="2842453"/>
            <a:ext cx="8831757" cy="3766643"/>
            <a:chOff x="181614" y="2440433"/>
            <a:chExt cx="8831757" cy="3766643"/>
          </a:xfrm>
        </p:grpSpPr>
        <p:grpSp>
          <p:nvGrpSpPr>
            <p:cNvPr id="12" name="组合 11"/>
            <p:cNvGrpSpPr/>
            <p:nvPr/>
          </p:nvGrpSpPr>
          <p:grpSpPr>
            <a:xfrm>
              <a:off x="2404868" y="2440433"/>
              <a:ext cx="6608503" cy="3766641"/>
              <a:chOff x="3390581" y="12944"/>
              <a:chExt cx="8673351" cy="4264906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90581" y="748521"/>
                <a:ext cx="4510094" cy="3139408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47866" y="748521"/>
                <a:ext cx="4416066" cy="3139200"/>
              </a:xfrm>
              <a:prstGeom prst="rect">
                <a:avLst/>
              </a:prstGeom>
            </p:spPr>
          </p:pic>
          <p:sp>
            <p:nvSpPr>
              <p:cNvPr id="15" name="椭圆 14"/>
              <p:cNvSpPr/>
              <p:nvPr/>
            </p:nvSpPr>
            <p:spPr>
              <a:xfrm rot="2157352">
                <a:off x="4652632" y="1345535"/>
                <a:ext cx="2020900" cy="1009568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标题 1"/>
              <p:cNvSpPr txBox="1">
                <a:spLocks/>
              </p:cNvSpPr>
              <p:nvPr/>
            </p:nvSpPr>
            <p:spPr>
              <a:xfrm>
                <a:off x="4170903" y="3887717"/>
                <a:ext cx="3326879" cy="390133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>
                  <a:defRPr/>
                </a:pPr>
                <a:r>
                  <a:rPr lang="en-US" altLang="zh-CN" sz="1400" b="1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Original 4-look PolSAR </a:t>
                </a:r>
                <a:r>
                  <a:rPr lang="en-US" altLang="zh-CN" sz="1400" b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image</a:t>
                </a:r>
                <a:endParaRPr kumimoji="0" lang="zh-CN" alt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标题 1"/>
              <p:cNvSpPr txBox="1">
                <a:spLocks/>
              </p:cNvSpPr>
              <p:nvPr/>
            </p:nvSpPr>
            <p:spPr>
              <a:xfrm>
                <a:off x="8723978" y="3887717"/>
                <a:ext cx="3041247" cy="390131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After 7*7 Refined Lee filter</a:t>
                </a:r>
                <a:endParaRPr kumimoji="0" lang="zh-CN" alt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8" name="直接箭头连接符 17"/>
              <p:cNvCxnSpPr/>
              <p:nvPr/>
            </p:nvCxnSpPr>
            <p:spPr>
              <a:xfrm flipV="1">
                <a:off x="5955126" y="668511"/>
                <a:ext cx="822275" cy="716979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标题 1"/>
              <p:cNvSpPr txBox="1">
                <a:spLocks/>
              </p:cNvSpPr>
              <p:nvPr/>
            </p:nvSpPr>
            <p:spPr>
              <a:xfrm>
                <a:off x="5920866" y="12944"/>
                <a:ext cx="6043029" cy="578563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>
                  <a:defRPr/>
                </a:pPr>
                <a:r>
                  <a:rPr lang="en-US" altLang="zh-CN" sz="1600" b="1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 </a:t>
                </a:r>
                <a:r>
                  <a:rPr lang="en-US" altLang="zh-CN" sz="1600" b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fluctuation of speckle </a:t>
                </a:r>
                <a:r>
                  <a:rPr lang="en-US" altLang="zh-CN" sz="1600" b="1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leads </a:t>
                </a:r>
                <a:r>
                  <a:rPr lang="en-US" altLang="zh-CN" sz="1600" b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to centroid aliasing of different scattering mechanisms</a:t>
                </a:r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81614" y="2933453"/>
              <a:ext cx="2321226" cy="3273623"/>
              <a:chOff x="301400" y="2112708"/>
              <a:chExt cx="2901846" cy="4073245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01400" y="2112708"/>
                <a:ext cx="2901846" cy="3550025"/>
                <a:chOff x="283386" y="2212809"/>
                <a:chExt cx="2901846" cy="3550025"/>
              </a:xfrm>
            </p:grpSpPr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3386" y="2212809"/>
                  <a:ext cx="2901846" cy="3550025"/>
                </a:xfrm>
                <a:prstGeom prst="rect">
                  <a:avLst/>
                </a:prstGeom>
              </p:spPr>
            </p:pic>
            <p:sp>
              <p:nvSpPr>
                <p:cNvPr id="9" name="矩形 8"/>
                <p:cNvSpPr/>
                <p:nvPr/>
              </p:nvSpPr>
              <p:spPr>
                <a:xfrm>
                  <a:off x="751115" y="2971801"/>
                  <a:ext cx="178654" cy="178654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" name="矩形 9"/>
                <p:cNvSpPr/>
                <p:nvPr/>
              </p:nvSpPr>
              <p:spPr>
                <a:xfrm>
                  <a:off x="2010015" y="4138494"/>
                  <a:ext cx="172252" cy="156882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486223" y="5259078"/>
                  <a:ext cx="172252" cy="156882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7" name="矩形 6"/>
              <p:cNvSpPr/>
              <p:nvPr/>
            </p:nvSpPr>
            <p:spPr>
              <a:xfrm>
                <a:off x="986729" y="5662733"/>
                <a:ext cx="153118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u="none" strike="noStrike" kern="1200" cap="none" spc="0" normalizeH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AIRSAR L-band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u="none" strike="noStrike" kern="1200" cap="none" spc="0" normalizeH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San Francisco</a:t>
                </a:r>
                <a:endParaRPr kumimoji="0" lang="zh-CN" altLang="en-US" sz="1400" b="1" u="none" strike="noStrike" kern="1200" cap="none" spc="0" normalizeH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21" name="文本框 20"/>
          <p:cNvSpPr txBox="1"/>
          <p:nvPr/>
        </p:nvSpPr>
        <p:spPr>
          <a:xfrm>
            <a:off x="185991" y="1168199"/>
            <a:ext cx="7651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Speckle Suppression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563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smtClean="0"/>
              <a:t>Gaofen-3 C-band Xi’An City 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38" y="1271447"/>
            <a:ext cx="702000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54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smtClean="0"/>
              <a:t>Gaofen-3 C-band Xi’An City (after dual-domain filtering) </a:t>
            </a:r>
            <a:endParaRPr lang="zh-CN" altLang="en-US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401" y="1277982"/>
            <a:ext cx="70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74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88953" y="1363726"/>
            <a:ext cx="9012771" cy="4743070"/>
            <a:chOff x="72450" y="1513949"/>
            <a:chExt cx="9012771" cy="474307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50" y="1513951"/>
              <a:ext cx="2214000" cy="474306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817" y="1513949"/>
              <a:ext cx="2214000" cy="474307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7845" y="1513949"/>
              <a:ext cx="2214000" cy="474307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1221" y="1513949"/>
              <a:ext cx="2214000" cy="4743070"/>
            </a:xfrm>
            <a:prstGeom prst="rect">
              <a:avLst/>
            </a:prstGeom>
          </p:spPr>
        </p:pic>
      </p:grp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smtClean="0"/>
              <a:t>Comparisons</a:t>
            </a:r>
            <a:endParaRPr lang="zh-CN" altLang="en-US" sz="3600"/>
          </a:p>
        </p:txBody>
      </p:sp>
      <p:sp>
        <p:nvSpPr>
          <p:cNvPr id="11" name="文本框 10"/>
          <p:cNvSpPr txBox="1"/>
          <p:nvPr/>
        </p:nvSpPr>
        <p:spPr>
          <a:xfrm>
            <a:off x="449447" y="6158746"/>
            <a:ext cx="1684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Improved Sigma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635121" y="6158746"/>
            <a:ext cx="1708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Nonlocal pretest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23083" y="6158746"/>
            <a:ext cx="1137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Mean shift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369468" y="6158746"/>
            <a:ext cx="1385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Dual-domain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20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33340" y="6341506"/>
            <a:ext cx="1684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Improved Sigma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727080" y="6341506"/>
            <a:ext cx="1708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Nonlocal pretest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30747" y="6366324"/>
            <a:ext cx="1140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Mean shift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366905" y="6366324"/>
            <a:ext cx="1385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Dual-domain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9" y="155233"/>
            <a:ext cx="2214000" cy="30442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703" y="155233"/>
            <a:ext cx="2214000" cy="30442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062" y="155233"/>
            <a:ext cx="2214000" cy="30442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516" y="155233"/>
            <a:ext cx="2214000" cy="30442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9" y="3381753"/>
            <a:ext cx="2214000" cy="290807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308" y="3381753"/>
            <a:ext cx="2214000" cy="290807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799" y="3381753"/>
            <a:ext cx="2214000" cy="290807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516" y="3381752"/>
            <a:ext cx="2214000" cy="290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07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/>
              <a:t>Mean </a:t>
            </a:r>
            <a:r>
              <a:rPr lang="en-US" altLang="zh-CN" sz="2800"/>
              <a:t>and standard deviation of separated multiplicative </a:t>
            </a:r>
            <a:r>
              <a:rPr lang="en-US" altLang="zh-CN" sz="2800" smtClean="0"/>
              <a:t>noise (Ratio)</a:t>
            </a:r>
            <a:endParaRPr lang="zh-CN" altLang="en-US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1764" t="4418" r="2024" b="3219"/>
          <a:stretch/>
        </p:blipFill>
        <p:spPr>
          <a:xfrm>
            <a:off x="1654261" y="1038359"/>
            <a:ext cx="6000317" cy="40736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356733" y="5045196"/>
                <a:ext cx="4695827" cy="1535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200" b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Theoretical value: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=1;</m:t>
                    </m:r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𝑆𝐷</m:t>
                        </m:r>
                      </m:e>
                      <m:sub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12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𝑙𝑜𝑜𝑘</m:t>
                            </m:r>
                          </m:den>
                        </m:f>
                      </m:e>
                    </m:rad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altLang="zh-CN" sz="1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2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120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12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deviates </a:t>
                </a:r>
                <a:r>
                  <a:rPr lang="en-US" altLang="zh-CN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too much from 1</a:t>
                </a:r>
                <a:r>
                  <a:rPr lang="en-US" altLang="zh-CN" sz="12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:r>
                  <a:rPr lang="en-US" altLang="zh-CN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it </a:t>
                </a:r>
                <a:r>
                  <a:rPr lang="en-US" altLang="zh-CN" sz="12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shows radiation </a:t>
                </a:r>
                <a:r>
                  <a:rPr lang="en-US" altLang="zh-CN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distortion.</a:t>
                </a:r>
                <a:endParaRPr lang="en-US" altLang="zh-CN" sz="120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𝑆𝐷</m:t>
                        </m:r>
                      </m:e>
                      <m:sub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12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far </a:t>
                </a:r>
                <a:r>
                  <a:rPr lang="en-US" altLang="zh-CN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less </a:t>
                </a:r>
                <a:r>
                  <a:rPr lang="en-US" altLang="zh-CN" sz="12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than 1</a:t>
                </a:r>
                <a:r>
                  <a:rPr lang="zh-CN" altLang="en-US" sz="12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the speckle suppression is not complete.</a:t>
                </a:r>
                <a:endParaRPr lang="en-US" altLang="zh-CN" sz="120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𝑆𝐷</m:t>
                        </m:r>
                      </m:e>
                      <m:sub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12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is </a:t>
                </a:r>
                <a:r>
                  <a:rPr lang="en-US" altLang="zh-CN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greater than the theoretical value, the results deviate from the true RCS.</a:t>
                </a:r>
                <a:endParaRPr lang="en-US" altLang="zh-CN" sz="120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733" y="5045196"/>
                <a:ext cx="4695827" cy="1535805"/>
              </a:xfrm>
              <a:prstGeom prst="rect">
                <a:avLst/>
              </a:prstGeom>
              <a:blipFill>
                <a:blip r:embed="rId4"/>
                <a:stretch>
                  <a:fillRect l="-130" t="-9524" r="-7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34106" y="5151059"/>
                <a:ext cx="4166782" cy="10776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𝑆𝐷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06" y="5151059"/>
                <a:ext cx="4166782" cy="10776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38607" y="6202538"/>
                <a:ext cx="42181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sz="16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</a:t>
                </a:r>
                <a:r>
                  <a:rPr lang="en-US" altLang="zh-CN" sz="1600" b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</a:t>
                </a:r>
                <a:r>
                  <a:rPr lang="en-US" altLang="zh-CN" sz="1600" b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sz="1600" b="1" smtClean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000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600" b="1" smtClean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CN" sz="1600" b="1" smtClean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800 single-look PolSAR</a:t>
                </a:r>
                <a:r>
                  <a:rPr lang="zh-CN" altLang="en-US" sz="1600" b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b="1" smtClean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image</a:t>
                </a:r>
                <a:endParaRPr lang="zh-CN" altLang="en-US" sz="16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07" y="6202538"/>
                <a:ext cx="4218126" cy="584775"/>
              </a:xfrm>
              <a:prstGeom prst="rect">
                <a:avLst/>
              </a:prstGeom>
              <a:blipFill>
                <a:blip r:embed="rId6"/>
                <a:stretch>
                  <a:fillRect l="-578" t="-3125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200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/>
              <a:t>ENL in homogenous region: From 1  to</a:t>
            </a:r>
            <a:r>
              <a:rPr lang="zh-CN" altLang="en-US" sz="2800" smtClean="0"/>
              <a:t> </a:t>
            </a:r>
            <a:r>
              <a:rPr lang="en-US" altLang="zh-CN" sz="2800" smtClean="0"/>
              <a:t>100</a:t>
            </a:r>
            <a:r>
              <a:rPr lang="zh-CN" altLang="en-US" sz="2800" smtClean="0"/>
              <a:t> </a:t>
            </a:r>
            <a:endParaRPr lang="zh-CN" altLang="en-US" sz="2800"/>
          </a:p>
        </p:txBody>
      </p:sp>
      <p:grpSp>
        <p:nvGrpSpPr>
          <p:cNvPr id="4" name="组合 3"/>
          <p:cNvGrpSpPr/>
          <p:nvPr/>
        </p:nvGrpSpPr>
        <p:grpSpPr>
          <a:xfrm>
            <a:off x="63870" y="1258334"/>
            <a:ext cx="8977074" cy="4928340"/>
            <a:chOff x="94598" y="1402030"/>
            <a:chExt cx="8977074" cy="492834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98" y="1402030"/>
              <a:ext cx="4410000" cy="492834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1672" y="1402030"/>
              <a:ext cx="4410000" cy="4928340"/>
            </a:xfrm>
            <a:prstGeom prst="rect">
              <a:avLst/>
            </a:prstGeom>
          </p:spPr>
        </p:pic>
      </p:grpSp>
      <p:sp>
        <p:nvSpPr>
          <p:cNvPr id="6" name="标题 1"/>
          <p:cNvSpPr txBox="1">
            <a:spLocks/>
          </p:cNvSpPr>
          <p:nvPr/>
        </p:nvSpPr>
        <p:spPr>
          <a:xfrm>
            <a:off x="222228" y="6238768"/>
            <a:ext cx="3735817" cy="3309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4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ENL of the original single-look PolSAR image</a:t>
            </a: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4861719" y="6238767"/>
            <a:ext cx="3735817" cy="3309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4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ENL of the filtered PolSAR image </a:t>
            </a:r>
          </a:p>
        </p:txBody>
      </p:sp>
    </p:spTree>
    <p:extLst>
      <p:ext uri="{BB962C8B-B14F-4D97-AF65-F5344CB8AC3E}">
        <p14:creationId xmlns:p14="http://schemas.microsoft.com/office/powerpoint/2010/main" val="14962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/>
              <a:t>Novak’s polarimetric whitening filter results</a:t>
            </a:r>
            <a:endParaRPr lang="zh-CN" altLang="en-US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2" y="1058098"/>
            <a:ext cx="4140000" cy="5175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070" y="1058098"/>
            <a:ext cx="4140000" cy="5175000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0" y="6233097"/>
            <a:ext cx="4572000" cy="507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4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Structural </a:t>
            </a:r>
            <a:r>
              <a:rPr lang="en-US" altLang="zh-CN" sz="1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information extracted from the original image</a:t>
            </a:r>
          </a:p>
          <a:p>
            <a:pPr algn="ctr">
              <a:lnSpc>
                <a:spcPct val="100000"/>
              </a:lnSpc>
            </a:pPr>
            <a:r>
              <a:rPr lang="en-US" altLang="zh-CN" sz="14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(including a lot of natural clutter in homogenous region)</a:t>
            </a: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794070" y="6233097"/>
            <a:ext cx="4180114" cy="507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4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… the dual-domain filtered </a:t>
            </a:r>
            <a:r>
              <a:rPr lang="en-US" altLang="zh-CN" sz="1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image</a:t>
            </a:r>
          </a:p>
          <a:p>
            <a:pPr algn="ctr">
              <a:lnSpc>
                <a:spcPct val="100000"/>
              </a:lnSpc>
            </a:pPr>
            <a:r>
              <a:rPr lang="en-US" altLang="zh-CN" sz="14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(almost no natural clutter in homogenous region)</a:t>
            </a:r>
          </a:p>
        </p:txBody>
      </p:sp>
    </p:spTree>
    <p:extLst>
      <p:ext uri="{BB962C8B-B14F-4D97-AF65-F5344CB8AC3E}">
        <p14:creationId xmlns:p14="http://schemas.microsoft.com/office/powerpoint/2010/main" val="412217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/>
              <a:t>Polarimetric entropy</a:t>
            </a:r>
            <a:endParaRPr lang="zh-CN" altLang="en-US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145" y="1368915"/>
            <a:ext cx="4410000" cy="49283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39" y="1368915"/>
            <a:ext cx="4410000" cy="49283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81050" y="6231941"/>
            <a:ext cx="9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81-look</a:t>
            </a:r>
            <a:endParaRPr lang="zh-CN" altLang="en-US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801194" y="6231941"/>
            <a:ext cx="2049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dual-domain filter</a:t>
            </a:r>
            <a:endParaRPr lang="zh-CN" altLang="en-US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363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/>
              <a:t>Effect on the </a:t>
            </a:r>
            <a:r>
              <a:rPr lang="en-US" altLang="zh-CN" sz="3200" i="1" smtClean="0"/>
              <a:t>H/alpha/A</a:t>
            </a:r>
            <a:endParaRPr lang="zh-CN" altLang="en-US" sz="3200"/>
          </a:p>
        </p:txBody>
      </p:sp>
      <p:grpSp>
        <p:nvGrpSpPr>
          <p:cNvPr id="9" name="组合 8"/>
          <p:cNvGrpSpPr/>
          <p:nvPr/>
        </p:nvGrpSpPr>
        <p:grpSpPr>
          <a:xfrm>
            <a:off x="564044" y="1120550"/>
            <a:ext cx="8211466" cy="5454019"/>
            <a:chOff x="925710" y="1106902"/>
            <a:chExt cx="8211466" cy="545401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44" t="10317" r="18196" b="21720"/>
            <a:stretch/>
          </p:blipFill>
          <p:spPr>
            <a:xfrm>
              <a:off x="925710" y="1106902"/>
              <a:ext cx="2520000" cy="25032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08" t="10468" r="17902" b="21112"/>
            <a:stretch/>
          </p:blipFill>
          <p:spPr>
            <a:xfrm>
              <a:off x="925710" y="3946798"/>
              <a:ext cx="2520000" cy="258904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28" t="9861" r="18786" b="21416"/>
            <a:stretch/>
          </p:blipFill>
          <p:spPr>
            <a:xfrm>
              <a:off x="3827418" y="1106902"/>
              <a:ext cx="2520000" cy="2588727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71" t="9556" r="19081" b="21264"/>
            <a:stretch/>
          </p:blipFill>
          <p:spPr>
            <a:xfrm>
              <a:off x="3827418" y="3925060"/>
              <a:ext cx="2520000" cy="2635861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24" t="9557" r="17754" b="21416"/>
            <a:stretch/>
          </p:blipFill>
          <p:spPr>
            <a:xfrm>
              <a:off x="6561453" y="1106902"/>
              <a:ext cx="2520000" cy="2570966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49" t="10012" r="17312" b="19592"/>
            <a:stretch/>
          </p:blipFill>
          <p:spPr>
            <a:xfrm>
              <a:off x="6554629" y="3950179"/>
              <a:ext cx="2582547" cy="26107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62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/>
              <a:t>Effect on the PolSAR data classification  </a:t>
            </a:r>
            <a:endParaRPr lang="zh-CN" altLang="en-US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15" y="2233748"/>
            <a:ext cx="4320000" cy="31640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870" y="2233747"/>
            <a:ext cx="4320000" cy="316406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4446" y="5454340"/>
            <a:ext cx="360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AIRSAR L flevoland PolSAR data</a:t>
            </a:r>
            <a:r>
              <a:rPr lang="zh-CN" altLang="en-US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zh-CN" altLang="en-US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39840" y="5454340"/>
            <a:ext cx="360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PolSAR dual-domain filter result</a:t>
            </a:r>
            <a:r>
              <a:rPr lang="zh-CN" altLang="en-US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zh-CN" altLang="en-US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23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Related </a:t>
            </a:r>
            <a:r>
              <a:rPr lang="en-US" altLang="zh-CN"/>
              <a:t>work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85990" y="1155135"/>
            <a:ext cx="8706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PolSAR</a:t>
            </a:r>
            <a:r>
              <a:rPr lang="zh-CN" altLang="en-US" sz="24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4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speckle filter (TGRS 2010~2017)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5694" y="1559860"/>
            <a:ext cx="772159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SDAN (IDAN+SIRV), [Vasile et al. 2010]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Nonlocal pretest (Wishart-based) , [Chen et al. 2011]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Nonlocal pretest + Lee, [Zhong et al. 2014]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Generalized meanshift (meanshift+sigma+LMMSE), [Lang et al. 2014]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Adaptive size window + Lee (homogenous index), [Lang et al. 2015]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NL-SAR (Nonlocal + Wishart Kernel + LMMSE), [Deledalle et al. 2015]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Extended Sigma (Rayleigh-based), [Lee et al. 2015]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ACM (boxcar+SIRV+local heterogeneity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coefficients</a:t>
            </a: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[Yang et al. 2016]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POSSC (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patch </a:t>
            </a: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ordering+simultaneous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sparse </a:t>
            </a: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coding), [Xu et al. 2016]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GMM + Nonlocal, [Wang et al. 2017]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22527" y="5814445"/>
            <a:ext cx="6558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5/10 </a:t>
            </a: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specifically discussed the 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heterogeneity and high-resolution PolSAR </a:t>
            </a: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images.</a:t>
            </a:r>
            <a:endParaRPr lang="en-US" altLang="zh-CN" sz="2400" b="1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003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/>
              <a:t>Effect on the PolSAR data classification  </a:t>
            </a:r>
            <a:endParaRPr lang="zh-CN" altLang="en-US" sz="2800"/>
          </a:p>
        </p:txBody>
      </p:sp>
      <p:sp>
        <p:nvSpPr>
          <p:cNvPr id="5" name="文本框 4"/>
          <p:cNvSpPr txBox="1"/>
          <p:nvPr/>
        </p:nvSpPr>
        <p:spPr>
          <a:xfrm>
            <a:off x="1652749" y="5663197"/>
            <a:ext cx="6903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Groundtruth;</a:t>
            </a:r>
          </a:p>
          <a:p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150 pixels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in each class </a:t>
            </a: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are randomly selected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as training </a:t>
            </a: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samples.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750" y="1109224"/>
            <a:ext cx="5898239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4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/>
              <a:t>Dual-domain filter + Random Forest </a:t>
            </a:r>
            <a:r>
              <a:rPr lang="en-US" altLang="zh-CN" sz="2400" smtClean="0"/>
              <a:t>Classifier  </a:t>
            </a: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1309922" y="6009195"/>
            <a:ext cx="6814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The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nine channels of </a:t>
            </a: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the dual-domain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filtered </a:t>
            </a: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coherency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matrix are directly input into the random </a:t>
            </a: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forest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without any feature extraction.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26" y="1224176"/>
            <a:ext cx="6389760" cy="468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807647" y="5278867"/>
            <a:ext cx="225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Correct Rate: 0.9822</a:t>
            </a:r>
          </a:p>
          <a:p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Kappa index: 0.9795</a:t>
            </a:r>
          </a:p>
        </p:txBody>
      </p:sp>
    </p:spTree>
    <p:extLst>
      <p:ext uri="{BB962C8B-B14F-4D97-AF65-F5344CB8AC3E}">
        <p14:creationId xmlns:p14="http://schemas.microsoft.com/office/powerpoint/2010/main" val="214902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/>
              <a:t>Boxcar 5*5 + Random Forest </a:t>
            </a:r>
            <a:r>
              <a:rPr lang="en-US" altLang="zh-CN" sz="2400" smtClean="0"/>
              <a:t>Classifier  </a:t>
            </a: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911930" y="6023170"/>
            <a:ext cx="6814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The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nine channels of </a:t>
            </a: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the boxcar 5*5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filtered </a:t>
            </a: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coherency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matrix are directly input into the random forest without any feature extraction.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891541" y="5233150"/>
            <a:ext cx="225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Correct Rate: 0.9225</a:t>
            </a:r>
          </a:p>
          <a:p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Kappa index: 0.9112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30" y="1199481"/>
            <a:ext cx="638976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4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/>
              <a:t>Comparison of Classification Details</a:t>
            </a:r>
            <a:endParaRPr lang="zh-CN" altLang="en-US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" t="64836" r="73991" b="12555"/>
          <a:stretch/>
        </p:blipFill>
        <p:spPr>
          <a:xfrm>
            <a:off x="741317" y="1091902"/>
            <a:ext cx="3765369" cy="24015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t="64666" r="73642" b="12212"/>
          <a:stretch/>
        </p:blipFill>
        <p:spPr>
          <a:xfrm>
            <a:off x="766151" y="3928093"/>
            <a:ext cx="3726838" cy="240739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00733" y="3493438"/>
            <a:ext cx="2161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Dual-domain Filter+classifer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881051" y="6354642"/>
            <a:ext cx="1770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Boxcar 5*5+classifer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/>
          <a:srcRect l="133" t="64845" r="73639" b="12337"/>
          <a:stretch/>
        </p:blipFill>
        <p:spPr>
          <a:xfrm>
            <a:off x="4980214" y="2749830"/>
            <a:ext cx="3771111" cy="240153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593613" y="5220615"/>
            <a:ext cx="3041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Pauli-RGB block of original PolSAR data </a:t>
            </a:r>
          </a:p>
        </p:txBody>
      </p:sp>
      <p:sp>
        <p:nvSpPr>
          <p:cNvPr id="11" name="矩形 10"/>
          <p:cNvSpPr/>
          <p:nvPr/>
        </p:nvSpPr>
        <p:spPr>
          <a:xfrm>
            <a:off x="5741684" y="1569968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Clear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720696" y="5850231"/>
            <a:ext cx="6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Blur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/>
          <p:cNvCxnSpPr>
            <a:stCxn id="4" idx="3"/>
            <a:endCxn id="11" idx="1"/>
          </p:cNvCxnSpPr>
          <p:nvPr/>
        </p:nvCxnSpPr>
        <p:spPr>
          <a:xfrm flipV="1">
            <a:off x="4506686" y="1754634"/>
            <a:ext cx="1234998" cy="53803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5" idx="3"/>
            <a:endCxn id="12" idx="1"/>
          </p:cNvCxnSpPr>
          <p:nvPr/>
        </p:nvCxnSpPr>
        <p:spPr>
          <a:xfrm>
            <a:off x="4492989" y="5131790"/>
            <a:ext cx="1227707" cy="90310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46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19020" y="606116"/>
            <a:ext cx="8820154" cy="5891483"/>
            <a:chOff x="166769" y="122790"/>
            <a:chExt cx="8820154" cy="5891483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6923" y="122790"/>
              <a:ext cx="4320000" cy="521437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769" y="122790"/>
              <a:ext cx="4320000" cy="5214375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784067" y="5337165"/>
              <a:ext cx="32458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smtClean="0">
                  <a:latin typeface="Times New Roman" panose="02020603050405020304" pitchFamily="18" charset="0"/>
                  <a:ea typeface="黑体" panose="02010609060101010101" pitchFamily="49" charset="-122"/>
                </a:rPr>
                <a:t>AIRSAR L flevoland PolSAR data</a:t>
              </a:r>
              <a:r>
                <a:rPr lang="zh-CN" altLang="en-US" sz="1600" b="1" smtClean="0"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endParaRPr lang="zh-CN" altLang="en-US" sz="1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569771" y="5337165"/>
              <a:ext cx="31496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smtClean="0">
                  <a:latin typeface="Times New Roman" panose="02020603050405020304" pitchFamily="18" charset="0"/>
                  <a:ea typeface="黑体" panose="02010609060101010101" pitchFamily="49" charset="-122"/>
                </a:rPr>
                <a:t>dual-domain filter + RF classifer</a:t>
              </a:r>
              <a:r>
                <a:rPr lang="zh-CN" altLang="en-US" sz="1600" b="1" smtClean="0"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endParaRPr lang="zh-CN" altLang="en-US" sz="1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711011" y="5675719"/>
              <a:ext cx="41776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smtClean="0">
                  <a:latin typeface="Times New Roman" panose="02020603050405020304" pitchFamily="18" charset="0"/>
                  <a:ea typeface="黑体" panose="02010609060101010101" pitchFamily="49" charset="-122"/>
                </a:rPr>
                <a:t>Correct Rate:0.9696;  Kappa Index: 0.9640</a:t>
              </a:r>
              <a:r>
                <a:rPr lang="zh-CN" altLang="en-US" sz="1600" b="1" smtClean="0"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endParaRPr lang="zh-CN" altLang="en-US" sz="1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047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959173" y="5865039"/>
            <a:ext cx="3245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EMISAR L foulum PolSAR data</a:t>
            </a:r>
            <a:r>
              <a:rPr lang="zh-CN" altLang="en-US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36783" y="5865039"/>
            <a:ext cx="3143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dual-domain filter + RF classifer</a:t>
            </a:r>
            <a:r>
              <a:rPr lang="zh-CN" altLang="en-US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658758" y="6248141"/>
            <a:ext cx="41776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Correct Rate:0.9157;  Kappa Index: 0.8901</a:t>
            </a:r>
            <a:r>
              <a:rPr lang="zh-CN" altLang="en-US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42" y="150491"/>
            <a:ext cx="3240000" cy="567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937" y="150491"/>
            <a:ext cx="3240000" cy="56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1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/>
              <a:t>Limitations</a:t>
            </a:r>
            <a:endParaRPr lang="zh-CN" altLang="en-US" sz="280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293916" y="1074342"/>
            <a:ext cx="8732520" cy="25412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CN" sz="18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The </a:t>
            </a: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</a:rPr>
              <a:t>computational load of the dual domain filter is very large. </a:t>
            </a:r>
            <a:endParaRPr lang="en-US" altLang="zh-CN" sz="1800" b="1" smtClean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</a:rPr>
              <a:t>Basic assumptions of SIRV: All polarization channels </a:t>
            </a:r>
            <a:r>
              <a:rPr lang="en-US" altLang="zh-CN" sz="18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share </a:t>
            </a: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</a:rPr>
              <a:t>the same </a:t>
            </a:r>
            <a:r>
              <a:rPr lang="en-US" altLang="zh-CN" sz="18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texture.</a:t>
            </a:r>
          </a:p>
          <a:p>
            <a:pPr marL="457200" indent="-4572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zh-CN" sz="18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P-band </a:t>
            </a: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</a:rPr>
              <a:t>high-resolution PolSAR radar has strong penetration. When H-polarized and V-polarized electromagnetic waves penetrate some objects, their attenuation rates are different. The different textures </a:t>
            </a:r>
            <a:r>
              <a:rPr lang="en-US" altLang="zh-CN" sz="18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may be observed in different </a:t>
            </a: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</a:rPr>
              <a:t>polarization modes</a:t>
            </a:r>
            <a:r>
              <a:rPr lang="en-US" altLang="zh-CN" sz="18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</a:rPr>
              <a:t>.</a:t>
            </a:r>
            <a:endParaRPr lang="en-US" altLang="zh-CN" sz="1800" b="1" smtClean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302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/>
              <a:t>IECAS </a:t>
            </a:r>
            <a:r>
              <a:rPr lang="en-US" altLang="zh-CN" sz="2400" smtClean="0"/>
              <a:t>P</a:t>
            </a:r>
            <a:r>
              <a:rPr lang="zh-CN" altLang="en-US" sz="2400" smtClean="0"/>
              <a:t> </a:t>
            </a:r>
            <a:r>
              <a:rPr lang="en-US" altLang="zh-CN" sz="2400"/>
              <a:t>band </a:t>
            </a:r>
            <a:r>
              <a:rPr lang="en-US" altLang="zh-CN" sz="2400" smtClean="0"/>
              <a:t>PolSAR data experimental result</a:t>
            </a:r>
            <a:endParaRPr lang="zh-CN" altLang="en-US" sz="2400"/>
          </a:p>
        </p:txBody>
      </p:sp>
      <p:grpSp>
        <p:nvGrpSpPr>
          <p:cNvPr id="5" name="组合 4"/>
          <p:cNvGrpSpPr/>
          <p:nvPr/>
        </p:nvGrpSpPr>
        <p:grpSpPr>
          <a:xfrm>
            <a:off x="169847" y="1097283"/>
            <a:ext cx="8804306" cy="4320000"/>
            <a:chOff x="150219" y="1534883"/>
            <a:chExt cx="8804306" cy="4320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219" y="1534883"/>
              <a:ext cx="4320000" cy="4320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4525" y="1534883"/>
              <a:ext cx="4320000" cy="4320000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627527" y="5687258"/>
            <a:ext cx="81577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dual-domain filter may fail when SIRV model and PWF are physically invalid</a:t>
            </a:r>
            <a:r>
              <a:rPr lang="en-US" altLang="zh-CN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experimental result shows that the dual-domain 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filter is still effective for speckle suppression, but </a:t>
            </a:r>
            <a:r>
              <a:rPr lang="en-US" altLang="zh-CN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may 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lead to blur when dealing with some distributed targets</a:t>
            </a:r>
            <a:r>
              <a:rPr lang="en-US" altLang="zh-CN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773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smtClean="0"/>
              <a:t>When </a:t>
            </a:r>
            <a:r>
              <a:rPr lang="en-US" altLang="zh-CN" sz="2400"/>
              <a:t>there is ambiguity on </a:t>
            </a:r>
            <a:r>
              <a:rPr lang="en-US" altLang="zh-CN" sz="2400" smtClean="0"/>
              <a:t>the PolSAR </a:t>
            </a:r>
            <a:r>
              <a:rPr lang="en-US" altLang="zh-CN" sz="2400"/>
              <a:t>image</a:t>
            </a:r>
            <a:endParaRPr lang="zh-CN" altLang="en-US" sz="2400"/>
          </a:p>
        </p:txBody>
      </p:sp>
      <p:sp>
        <p:nvSpPr>
          <p:cNvPr id="15" name="文本框 14"/>
          <p:cNvSpPr txBox="1"/>
          <p:nvPr/>
        </p:nvSpPr>
        <p:spPr>
          <a:xfrm>
            <a:off x="588371" y="6313521"/>
            <a:ext cx="816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Dual-domain filter is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difficult to deal with the ambiguity of the image itself.</a:t>
            </a:r>
            <a:endParaRPr lang="zh-CN" altLang="en-US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70258" y="1070528"/>
            <a:ext cx="8255182" cy="5047716"/>
            <a:chOff x="816972" y="1093833"/>
            <a:chExt cx="8255182" cy="504771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8813" y="3576549"/>
              <a:ext cx="2250000" cy="2565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9519" y="3576549"/>
              <a:ext cx="2250000" cy="2565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972" y="1093834"/>
              <a:ext cx="3600000" cy="2310743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832" y="1093833"/>
              <a:ext cx="3600000" cy="2310744"/>
            </a:xfrm>
            <a:prstGeom prst="rect">
              <a:avLst/>
            </a:prstGeom>
          </p:spPr>
        </p:pic>
        <p:cxnSp>
          <p:nvCxnSpPr>
            <p:cNvPr id="9" name="直接箭头连接符 8"/>
            <p:cNvCxnSpPr/>
            <p:nvPr/>
          </p:nvCxnSpPr>
          <p:spPr>
            <a:xfrm flipH="1">
              <a:off x="3187337" y="1948759"/>
              <a:ext cx="548641" cy="600891"/>
            </a:xfrm>
            <a:prstGeom prst="straightConnector1">
              <a:avLst/>
            </a:prstGeom>
            <a:ln w="1016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 flipH="1">
              <a:off x="2725783" y="3831987"/>
              <a:ext cx="548641" cy="600891"/>
            </a:xfrm>
            <a:prstGeom prst="straightConnector1">
              <a:avLst/>
            </a:prstGeom>
            <a:ln w="1016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 flipH="1">
              <a:off x="6868886" y="1796364"/>
              <a:ext cx="548641" cy="600891"/>
            </a:xfrm>
            <a:prstGeom prst="straightConnector1">
              <a:avLst/>
            </a:prstGeom>
            <a:ln w="1016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5913377" y="2357164"/>
              <a:ext cx="1504150" cy="47747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箭头连接符 13"/>
            <p:cNvCxnSpPr/>
            <p:nvPr/>
          </p:nvCxnSpPr>
          <p:spPr>
            <a:xfrm flipH="1">
              <a:off x="6594565" y="3797524"/>
              <a:ext cx="548641" cy="600891"/>
            </a:xfrm>
            <a:prstGeom prst="straightConnector1">
              <a:avLst/>
            </a:prstGeom>
            <a:ln w="1016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3735978" y="5632306"/>
              <a:ext cx="12540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FSAR X</a:t>
              </a:r>
              <a:r>
                <a:rPr lang="zh-CN" altLang="en-US" sz="12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band</a:t>
              </a:r>
            </a:p>
            <a:p>
              <a:r>
                <a:rPr lang="en-US" altLang="zh-CN" sz="1200" b="1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Original data</a:t>
              </a:r>
              <a:endParaRPr lang="zh-CN" altLang="en-US" sz="12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687983" y="5632305"/>
              <a:ext cx="13841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dual-domain</a:t>
              </a:r>
              <a:r>
                <a:rPr lang="zh-CN" altLang="en-US" sz="12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filter result</a:t>
              </a:r>
              <a:endParaRPr lang="zh-CN" altLang="en-US" sz="12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073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976408" y="6380300"/>
            <a:ext cx="5434738" cy="366666"/>
          </a:xfrm>
        </p:spPr>
        <p:txBody>
          <a:bodyPr>
            <a:normAutofit fontScale="90000"/>
          </a:bodyPr>
          <a:lstStyle/>
          <a:p>
            <a:r>
              <a:rPr lang="en-US" altLang="zh-CN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Changjiang Bridge in Wuhan (GaoFen-3)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831" y="85560"/>
            <a:ext cx="6113892" cy="306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831" y="3232930"/>
            <a:ext cx="6113892" cy="3060000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H="1">
            <a:off x="5760720" y="1214845"/>
            <a:ext cx="267789" cy="32657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H="1">
            <a:off x="5773782" y="4294438"/>
            <a:ext cx="267789" cy="32657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50668" y="2807006"/>
            <a:ext cx="777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Origin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7565" y="5951009"/>
            <a:ext cx="1443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After filtering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83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/>
              <a:t>Resolution: Medium/low  VS</a:t>
            </a:r>
            <a:r>
              <a:rPr lang="zh-CN" altLang="en-US" sz="3200" smtClean="0"/>
              <a:t>  </a:t>
            </a:r>
            <a:r>
              <a:rPr lang="en-US" altLang="zh-CN" sz="3200" smtClean="0"/>
              <a:t>High</a:t>
            </a:r>
            <a:endParaRPr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185991" y="1155135"/>
            <a:ext cx="7651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Heterogeneous regions in high resolution images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6138" y="1616800"/>
            <a:ext cx="8061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High </a:t>
            </a: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</a:rPr>
              <a:t>resolution inevitably leads to heterogeneous clutter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5991" y="2161902"/>
            <a:ext cx="4274975" cy="453281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634525" y="2161902"/>
            <a:ext cx="4274975" cy="453281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42" y="2156355"/>
            <a:ext cx="2994341" cy="2317814"/>
          </a:xfrm>
          <a:prstGeom prst="rect">
            <a:avLst/>
          </a:prstGeom>
        </p:spPr>
      </p:pic>
      <p:sp>
        <p:nvSpPr>
          <p:cNvPr id="135" name="文本框 134"/>
          <p:cNvSpPr txBox="1"/>
          <p:nvPr/>
        </p:nvSpPr>
        <p:spPr>
          <a:xfrm>
            <a:off x="656728" y="4440880"/>
            <a:ext cx="3555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Larger resolution unit</a:t>
            </a:r>
          </a:p>
          <a:p>
            <a:pPr algn="ctr"/>
            <a:r>
              <a:rPr lang="en-US" altLang="zh-CN" sz="16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(sufficient </a:t>
            </a:r>
            <a:r>
              <a:rPr lang="en-US" altLang="zh-CN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elementary</a:t>
            </a:r>
            <a:r>
              <a:rPr lang="en-US" altLang="zh-CN" sz="16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scatterers)</a:t>
            </a:r>
            <a:endParaRPr lang="zh-CN" altLang="en-US" sz="1600" b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218355" y="5030618"/>
            <a:ext cx="41838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latinLnBrk="1">
              <a:buFont typeface="Arial" panose="020B0604020202020204" pitchFamily="34" charset="0"/>
              <a:buChar char="•"/>
            </a:pPr>
            <a:r>
              <a:rPr lang="en-US" altLang="zh-CN" sz="16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central </a:t>
            </a: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limit </a:t>
            </a:r>
            <a:r>
              <a:rPr lang="en-US" altLang="zh-CN" sz="16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theorem</a:t>
            </a:r>
            <a:r>
              <a:rPr lang="zh-CN" altLang="en-US" sz="16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16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CLT;</a:t>
            </a:r>
          </a:p>
          <a:p>
            <a:pPr marL="285750" indent="-285750" algn="just" latinLnBrk="1">
              <a:buFont typeface="Arial" panose="020B0604020202020204" pitchFamily="34" charset="0"/>
              <a:buChar char="•"/>
            </a:pP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Gauss model is used to model the echo complex vector.</a:t>
            </a:r>
          </a:p>
          <a:p>
            <a:pPr marL="285750" indent="-285750" algn="just" latinLnBrk="1">
              <a:buFont typeface="Arial" panose="020B0604020202020204" pitchFamily="34" charset="0"/>
              <a:buChar char="•"/>
            </a:pP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The amplitude obeys Rayleigh </a:t>
            </a:r>
            <a:r>
              <a:rPr lang="en-US" altLang="zh-CN" sz="16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distribution and the multilook coherency </a:t>
            </a: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matrix obeys </a:t>
            </a:r>
            <a:r>
              <a:rPr lang="en-US" altLang="zh-CN" sz="16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Wishart </a:t>
            </a: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distribution.</a:t>
            </a:r>
            <a:endParaRPr lang="en-US" altLang="zh-CN" sz="1600" b="1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932" y="2188521"/>
            <a:ext cx="3608997" cy="2389519"/>
          </a:xfrm>
          <a:prstGeom prst="rect">
            <a:avLst/>
          </a:prstGeom>
        </p:spPr>
      </p:pic>
      <p:sp>
        <p:nvSpPr>
          <p:cNvPr id="132" name="矩形 131"/>
          <p:cNvSpPr/>
          <p:nvPr/>
        </p:nvSpPr>
        <p:spPr>
          <a:xfrm>
            <a:off x="4918932" y="4661477"/>
            <a:ext cx="379399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Smaller resolution </a:t>
            </a:r>
            <a:r>
              <a:rPr lang="en-US" altLang="zh-CN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units</a:t>
            </a:r>
          </a:p>
          <a:p>
            <a:pPr algn="ctr"/>
            <a:r>
              <a:rPr lang="en-US" altLang="zh-CN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(elementary 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scatterers is </a:t>
            </a:r>
            <a:r>
              <a:rPr lang="en-US" altLang="zh-CN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 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sufficient)</a:t>
            </a:r>
          </a:p>
          <a:p>
            <a:pPr algn="ctr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Low grazing angle + </a:t>
            </a:r>
            <a:r>
              <a:rPr lang="en-US" altLang="zh-CN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narrow-beam </a:t>
            </a:r>
          </a:p>
          <a:p>
            <a:pPr algn="ctr"/>
            <a:r>
              <a:rPr lang="en-US" altLang="zh-CN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non-stationary reflectivity)</a:t>
            </a:r>
            <a:endParaRPr lang="zh-CN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右箭头 136"/>
          <p:cNvSpPr/>
          <p:nvPr/>
        </p:nvSpPr>
        <p:spPr>
          <a:xfrm>
            <a:off x="5173659" y="5943600"/>
            <a:ext cx="547874" cy="33441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矩形 137"/>
          <p:cNvSpPr/>
          <p:nvPr/>
        </p:nvSpPr>
        <p:spPr>
          <a:xfrm>
            <a:off x="5833776" y="5910751"/>
            <a:ext cx="25909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Heterogeneous clutter</a:t>
            </a: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260357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Conclusion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50178" y="1348316"/>
            <a:ext cx="79781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One 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of the challenges in processing </a:t>
            </a:r>
            <a:r>
              <a:rPr lang="en-US" altLang="zh-CN" sz="20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high-resolution PolSAR 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images is the entanglement of texture and speckle. The dual-domain filter based on clutter decomposition can </a:t>
            </a:r>
            <a:r>
              <a:rPr lang="en-US" altLang="zh-CN" sz="20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achieve a good balance between the detail preservation of texture and suppression of speckle.</a:t>
            </a:r>
          </a:p>
          <a:p>
            <a:endParaRPr lang="en-US" altLang="zh-CN" sz="2000" b="1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After the dual-domain filtering, a h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igh </a:t>
            </a:r>
            <a:r>
              <a:rPr lang="en-US" altLang="zh-CN" sz="20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signal-to-clutter ratio filtering 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result </a:t>
            </a:r>
            <a:r>
              <a:rPr lang="en-US" altLang="zh-CN" sz="20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can be 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obtained. This will contribute to the further processing and application of </a:t>
            </a:r>
            <a:r>
              <a:rPr lang="en-US" altLang="zh-CN" sz="20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PolSAR 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data, </a:t>
            </a:r>
            <a:r>
              <a:rPr lang="en-US" altLang="zh-CN" sz="20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such 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as classification and segmentation.</a:t>
            </a:r>
            <a:endParaRPr lang="en-US" altLang="zh-CN" sz="2000" b="1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0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One of the 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obvious </a:t>
            </a:r>
            <a:r>
              <a:rPr lang="en-US" altLang="zh-CN" sz="20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limitations 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of the </a:t>
            </a:r>
            <a:r>
              <a:rPr lang="en-US" altLang="zh-CN" sz="20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dual-domain 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filter is </a:t>
            </a:r>
            <a:r>
              <a:rPr lang="en-US" altLang="zh-CN" sz="20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that the 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load </a:t>
            </a:r>
            <a:r>
              <a:rPr lang="en-US" altLang="zh-CN" sz="20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is 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very large.</a:t>
            </a:r>
            <a:endParaRPr lang="en-US" altLang="zh-CN" sz="2000" b="1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5734" y="5451929"/>
            <a:ext cx="77626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If </a:t>
            </a:r>
            <a:r>
              <a:rPr lang="en-US" altLang="zh-CN" sz="16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you are interested in </a:t>
            </a:r>
            <a:r>
              <a:rPr lang="en-US" altLang="zh-CN" sz="1600" b="1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this </a:t>
            </a:r>
            <a:r>
              <a:rPr lang="en-US" altLang="zh-CN" sz="16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work, you can refer to the following </a:t>
            </a:r>
            <a:r>
              <a:rPr lang="en-US" altLang="zh-CN" sz="1600" b="1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paper for more details:</a:t>
            </a:r>
          </a:p>
          <a:p>
            <a:r>
              <a:rPr lang="en-US" altLang="zh-CN" sz="160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Y. Ren, J. Yang, L. Zhao, P. Li and L. Shi, </a:t>
            </a:r>
            <a:r>
              <a:rPr lang="en-US" altLang="zh-CN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"</a:t>
            </a:r>
            <a:r>
              <a:rPr lang="en-US" altLang="zh-CN" sz="1600" b="1" u="sng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SIRV-Based High-Resolution PolSAR Image Speckle Suppression via Dual-Domain Filtering</a:t>
            </a:r>
            <a:r>
              <a:rPr lang="en-US" altLang="zh-CN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," </a:t>
            </a:r>
            <a:r>
              <a:rPr lang="en-US" altLang="zh-CN" sz="1600" i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IEEE Trans. Geosci.  Remote Sens., </a:t>
            </a:r>
            <a:r>
              <a:rPr lang="en-US" altLang="zh-CN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vol. 57, no. 8, pp. 5923-5938, Aug. 2019.</a:t>
            </a:r>
            <a:endParaRPr lang="en-US" altLang="zh-CN" sz="160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34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344800" y="2106988"/>
            <a:ext cx="6165476" cy="306931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200000"/>
              </a:lnSpc>
            </a:pP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Thank you!</a:t>
            </a:r>
          </a:p>
          <a:p>
            <a:pPr algn="ctr">
              <a:lnSpc>
                <a:spcPct val="200000"/>
              </a:lnSpc>
            </a:pPr>
            <a:endParaRPr lang="en-US" altLang="zh-CN" sz="2400" b="1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>
              <a:lnSpc>
                <a:spcPct val="200000"/>
              </a:lnSpc>
            </a:pPr>
            <a:r>
              <a:rPr lang="en-US" altLang="zh-CN" sz="24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renyexian@foxmail.com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299" y="124106"/>
            <a:ext cx="7237142" cy="751146"/>
          </a:xfrm>
        </p:spPr>
        <p:txBody>
          <a:bodyPr/>
          <a:lstStyle/>
          <a:p>
            <a:r>
              <a:rPr lang="en-US" altLang="zh-CN" sz="2800"/>
              <a:t>An interesting </a:t>
            </a:r>
            <a:r>
              <a:rPr lang="en-US" altLang="zh-CN" sz="2800" smtClean="0"/>
              <a:t>viewpoint </a:t>
            </a:r>
            <a:r>
              <a:rPr lang="en-US" altLang="zh-CN" sz="2800"/>
              <a:t>about </a:t>
            </a:r>
            <a:r>
              <a:rPr lang="en-US" altLang="zh-CN" sz="2800" smtClean="0"/>
              <a:t/>
            </a:r>
            <a:br>
              <a:rPr lang="en-US" altLang="zh-CN" sz="2800" smtClean="0"/>
            </a:br>
            <a:r>
              <a:rPr lang="en-US" altLang="zh-CN" sz="2800" smtClean="0"/>
              <a:t>heterogeneous </a:t>
            </a:r>
            <a:r>
              <a:rPr lang="en-US" altLang="zh-CN" sz="2800"/>
              <a:t>sea clutter</a:t>
            </a:r>
            <a:endParaRPr lang="zh-CN" altLang="en-US" sz="2800"/>
          </a:p>
        </p:txBody>
      </p:sp>
      <p:sp>
        <p:nvSpPr>
          <p:cNvPr id="32" name="标题 1"/>
          <p:cNvSpPr txBox="1">
            <a:spLocks/>
          </p:cNvSpPr>
          <p:nvPr/>
        </p:nvSpPr>
        <p:spPr>
          <a:xfrm>
            <a:off x="516951" y="3926783"/>
            <a:ext cx="8384417" cy="276793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800" b="1" u="sng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viewpoint</a:t>
            </a:r>
            <a:r>
              <a:rPr lang="zh-CN" altLang="en-US" sz="1800" b="1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18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Sea </a:t>
            </a: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surface waves can be decomposed into surface tension waves with micro scale and gravity waves with macro scale.</a:t>
            </a:r>
            <a:endParaRPr lang="en-US" altLang="zh-CN" sz="1800" b="1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8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Tension wave </a:t>
            </a: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results in fast-changing characteristics of clutter (millisecond order), i.e. speckle component.</a:t>
            </a:r>
            <a:endParaRPr lang="en-US" altLang="zh-CN" sz="1800" b="1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8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Gravity wave </a:t>
            </a: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results in slow-changing characteristics of clutter (second order), i. e. texture component (modulation component</a:t>
            </a:r>
            <a:r>
              <a:rPr lang="en-US" altLang="zh-CN" sz="18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).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Heterogeneous sea clutter can be regarded as the result of amplitude modulation of tension wave by gravity wave.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3163281" y="3209499"/>
            <a:ext cx="5535614" cy="553998"/>
            <a:chOff x="3054474" y="4014197"/>
            <a:chExt cx="5535614" cy="5539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/>
                <p:cNvSpPr txBox="1"/>
                <p:nvPr/>
              </p:nvSpPr>
              <p:spPr>
                <a:xfrm>
                  <a:off x="3054474" y="4014197"/>
                  <a:ext cx="1396216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3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sz="3600" b="0" i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= </m:t>
                        </m:r>
                        <m:r>
                          <m:rPr>
                            <m:nor/>
                          </m:rPr>
                          <a:rPr lang="zh-CN" altLang="en-US" sz="3600" b="0" i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τ</m:t>
                        </m:r>
                        <m:r>
                          <m:rPr>
                            <m:nor/>
                          </m:rPr>
                          <a:rPr lang="en-US" altLang="zh-CN" sz="3600" b="0" i="1" smtClean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⋅ </m:t>
                        </m:r>
                        <m:r>
                          <m:rPr>
                            <m:nor/>
                          </m:rPr>
                          <a:rPr lang="en-US" altLang="zh-CN" sz="3600" b="0" i="1" smtClean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oMath>
                    </m:oMathPara>
                  </a14:m>
                  <a:endParaRPr lang="zh-CN" altLang="en-US" sz="3600" i="1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3" name="文本框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4474" y="4014197"/>
                  <a:ext cx="1396216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6" name="组合 35"/>
            <p:cNvGrpSpPr/>
            <p:nvPr/>
          </p:nvGrpSpPr>
          <p:grpSpPr>
            <a:xfrm>
              <a:off x="4796832" y="4095097"/>
              <a:ext cx="3793256" cy="430887"/>
              <a:chOff x="3320450" y="4185362"/>
              <a:chExt cx="1825414" cy="4308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文本框 33"/>
                  <p:cNvSpPr txBox="1"/>
                  <p:nvPr/>
                </p:nvSpPr>
                <p:spPr>
                  <a:xfrm>
                    <a:off x="3320450" y="4216140"/>
                    <a:ext cx="1135544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zh-CN" altLang="en-US" sz="2400" b="0" i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τ</m:t>
                        </m:r>
                      </m:oMath>
                    </a14:m>
                    <a:r>
                      <a:rPr lang="en-US" altLang="zh-CN" sz="2400" b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:</a:t>
                    </a:r>
                    <a:r>
                      <a:rPr lang="en-US" altLang="zh-CN" sz="2400" b="1" i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2000" b="1" i="1" smtClean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a:t>texture </a:t>
                    </a:r>
                    <a:r>
                      <a:rPr lang="en-US" altLang="zh-CN" sz="2000" b="1" smtClean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a:t>(RCS)</a:t>
                    </a:r>
                    <a:endParaRPr lang="zh-CN" altLang="en-US" sz="2000" b="1"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4" name="文本框 3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20450" y="4216140"/>
                    <a:ext cx="113554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359" t="-26667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5" name="文本框 34"/>
              <p:cNvSpPr txBox="1"/>
              <p:nvPr/>
            </p:nvSpPr>
            <p:spPr>
              <a:xfrm>
                <a:off x="4418763" y="4185362"/>
                <a:ext cx="727101" cy="43088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28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800" b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zh-CN" altLang="en-US" sz="2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i="1" smtClean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speckle</a:t>
                </a:r>
                <a:endParaRPr lang="zh-CN" altLang="en-US" sz="2000" b="1" i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/>
          <a:srcRect t="854" r="2179" b="1119"/>
          <a:stretch/>
        </p:blipFill>
        <p:spPr>
          <a:xfrm>
            <a:off x="713994" y="1243828"/>
            <a:ext cx="1639330" cy="2544499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2802505" y="1113101"/>
            <a:ext cx="5961703" cy="2053211"/>
            <a:chOff x="2904240" y="1456512"/>
            <a:chExt cx="5961703" cy="205321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24193" y="1456512"/>
              <a:ext cx="2941750" cy="2041821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04240" y="1487087"/>
              <a:ext cx="2751848" cy="2022636"/>
            </a:xfrm>
            <a:prstGeom prst="rect">
              <a:avLst/>
            </a:prstGeom>
          </p:spPr>
        </p:pic>
        <p:sp>
          <p:nvSpPr>
            <p:cNvPr id="17" name="矩形 16"/>
            <p:cNvSpPr/>
            <p:nvPr/>
          </p:nvSpPr>
          <p:spPr>
            <a:xfrm>
              <a:off x="3928930" y="2211522"/>
              <a:ext cx="586497" cy="491320"/>
            </a:xfrm>
            <a:prstGeom prst="rect">
              <a:avLst/>
            </a:prstGeom>
            <a:noFill/>
            <a:ln w="63500">
              <a:solidFill>
                <a:srgbClr val="00B0F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箭头连接符 17"/>
            <p:cNvCxnSpPr>
              <a:stCxn id="17" idx="3"/>
              <a:endCxn id="5" idx="1"/>
            </p:cNvCxnSpPr>
            <p:nvPr/>
          </p:nvCxnSpPr>
          <p:spPr>
            <a:xfrm>
              <a:off x="4515427" y="2457182"/>
              <a:ext cx="1408766" cy="2024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39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/>
              <a:t>Understanding of </a:t>
            </a:r>
            <a:r>
              <a:rPr lang="en-US" altLang="zh-CN" sz="2400" smtClean="0"/>
              <a:t>high-resolution PolSAR image</a:t>
            </a:r>
            <a:endParaRPr lang="zh-CN" altLang="en-US" sz="240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l="3675" t="47373" r="56482" b="35926"/>
          <a:stretch/>
        </p:blipFill>
        <p:spPr>
          <a:xfrm>
            <a:off x="206730" y="5339023"/>
            <a:ext cx="1345841" cy="12095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217305" y="1513229"/>
            <a:ext cx="6592734" cy="3747537"/>
            <a:chOff x="491801" y="1117332"/>
            <a:chExt cx="6592734" cy="374753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801" y="1117332"/>
              <a:ext cx="1620000" cy="3470539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533" y="1117332"/>
              <a:ext cx="1620000" cy="347053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/>
                <p:cNvSpPr txBox="1"/>
                <p:nvPr/>
              </p:nvSpPr>
              <p:spPr>
                <a:xfrm>
                  <a:off x="4516858" y="2534432"/>
                  <a:ext cx="40556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CN" altLang="en-US" sz="3200"/>
                </a:p>
              </p:txBody>
            </p:sp>
          </mc:Choice>
          <mc:Fallback xmlns="">
            <p:sp>
              <p:nvSpPr>
                <p:cNvPr id="6" name="文本框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6858" y="2534432"/>
                  <a:ext cx="405560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2162631" y="2534432"/>
                  <a:ext cx="41838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CN" altLang="en-US" sz="3200"/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2631" y="2534432"/>
                  <a:ext cx="418383" cy="49244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矩形 7"/>
            <p:cNvSpPr/>
            <p:nvPr/>
          </p:nvSpPr>
          <p:spPr>
            <a:xfrm>
              <a:off x="5083687" y="2792236"/>
              <a:ext cx="626979" cy="55324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2703220" y="1117332"/>
              <a:ext cx="1620000" cy="3473389"/>
              <a:chOff x="2463585" y="1567763"/>
              <a:chExt cx="1620000" cy="3473389"/>
            </a:xfrm>
          </p:grpSpPr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3585" y="1567763"/>
                <a:ext cx="1620000" cy="3473389"/>
              </a:xfrm>
              <a:prstGeom prst="rect">
                <a:avLst/>
              </a:prstGeom>
            </p:spPr>
          </p:pic>
          <p:sp>
            <p:nvSpPr>
              <p:cNvPr id="13" name="矩形 12"/>
              <p:cNvSpPr/>
              <p:nvPr/>
            </p:nvSpPr>
            <p:spPr>
              <a:xfrm>
                <a:off x="2504995" y="3256928"/>
                <a:ext cx="582714" cy="53898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623517" y="4572494"/>
              <a:ext cx="1356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smtClean="0"/>
                <a:t>PauliRGB</a:t>
              </a:r>
              <a:endParaRPr lang="zh-CN" altLang="en-US" sz="1200" b="1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652542" y="4587870"/>
              <a:ext cx="18250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/>
                <a:t>t</a:t>
              </a:r>
              <a:r>
                <a:rPr lang="en-US" altLang="zh-CN" sz="1200" b="1" smtClean="0"/>
                <a:t>exture (RCS)</a:t>
              </a:r>
              <a:endParaRPr lang="zh-CN" altLang="en-US" sz="1200" b="1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799665" y="4563279"/>
              <a:ext cx="22848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/>
                <a:t>s</a:t>
              </a:r>
              <a:r>
                <a:rPr lang="en-US" altLang="zh-CN" sz="1200" b="1" smtClean="0"/>
                <a:t>peckle (include polarimetric)</a:t>
              </a:r>
              <a:endParaRPr lang="zh-CN" altLang="en-US" sz="1200" b="1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468124" y="1917065"/>
            <a:ext cx="2605036" cy="2528006"/>
            <a:chOff x="6623874" y="1580263"/>
            <a:chExt cx="2605036" cy="2528006"/>
          </a:xfrm>
        </p:grpSpPr>
        <p:sp>
          <p:nvSpPr>
            <p:cNvPr id="18" name="圆角矩形标注 17"/>
            <p:cNvSpPr/>
            <p:nvPr/>
          </p:nvSpPr>
          <p:spPr>
            <a:xfrm>
              <a:off x="6623874" y="1580263"/>
              <a:ext cx="2520126" cy="2528006"/>
            </a:xfrm>
            <a:prstGeom prst="wedgeRoundRectCallout">
              <a:avLst>
                <a:gd name="adj1" fmla="val 5903"/>
                <a:gd name="adj2" fmla="val 58539"/>
                <a:gd name="adj3" fmla="val 16667"/>
              </a:avLst>
            </a:prstGeom>
            <a:solidFill>
              <a:srgbClr val="92D050">
                <a:alpha val="3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6730272" y="1752121"/>
              <a:ext cx="2498638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b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</a:t>
              </a:r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high-resolution PolSAR image </a:t>
              </a:r>
              <a:r>
                <a:rPr lang="en-US" altLang="zh-CN" sz="1600" b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can be </a:t>
              </a:r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regarded as the result of amplitude modulation of the fast-changing Gaussian random speckle (contains polarization information) by the slow-changing texture (RCS</a:t>
              </a:r>
              <a:r>
                <a:rPr lang="en-US" altLang="zh-CN" sz="1600" b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).</a:t>
              </a:r>
              <a:endParaRPr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1546041" y="5339023"/>
            <a:ext cx="25687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Texture (One </a:t>
            </a:r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dimensional nonnegative scalar)</a:t>
            </a:r>
            <a:endParaRPr lang="en-US" altLang="zh-CN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RCS change in macro scale</a:t>
            </a:r>
            <a:endParaRPr lang="en-US" altLang="zh-CN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8" t="48740" r="59897" b="36647"/>
          <a:stretch/>
        </p:blipFill>
        <p:spPr>
          <a:xfrm>
            <a:off x="4171387" y="5339023"/>
            <a:ext cx="1399888" cy="1209500"/>
          </a:xfrm>
          <a:prstGeom prst="rect">
            <a:avLst/>
          </a:prstGeom>
        </p:spPr>
      </p:pic>
      <p:sp>
        <p:nvSpPr>
          <p:cNvPr id="25" name="标题 1"/>
          <p:cNvSpPr txBox="1">
            <a:spLocks/>
          </p:cNvSpPr>
          <p:nvPr/>
        </p:nvSpPr>
        <p:spPr>
          <a:xfrm>
            <a:off x="5621330" y="5310947"/>
            <a:ext cx="3464892" cy="12656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Gaussian </a:t>
            </a:r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random </a:t>
            </a:r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speckle (Three dimensional normalized complex coherency matrix)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Coherent superposition of </a:t>
            </a:r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many random scatterers in micro scale.</a:t>
            </a:r>
          </a:p>
        </p:txBody>
      </p:sp>
      <p:sp>
        <p:nvSpPr>
          <p:cNvPr id="26" name="矩形 25"/>
          <p:cNvSpPr/>
          <p:nvPr/>
        </p:nvSpPr>
        <p:spPr>
          <a:xfrm>
            <a:off x="1440250" y="1060442"/>
            <a:ext cx="35969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Clutter </a:t>
            </a:r>
            <a:r>
              <a:rPr lang="en-US" altLang="zh-CN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decomposition diagram </a:t>
            </a:r>
            <a:endParaRPr lang="zh-C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69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/>
              <a:t>Clutter decomposition/SIRV based </a:t>
            </a:r>
            <a:br>
              <a:rPr lang="en-US" altLang="zh-CN" sz="2800" smtClean="0"/>
            </a:br>
            <a:r>
              <a:rPr lang="en-US" altLang="zh-CN" sz="2800" smtClean="0"/>
              <a:t>PolSAR dual-domain filter</a:t>
            </a:r>
            <a:endParaRPr lang="zh-CN" altLang="en-US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1226" t="1983" r="772" b="2216"/>
          <a:stretch/>
        </p:blipFill>
        <p:spPr>
          <a:xfrm>
            <a:off x="973183" y="1090749"/>
            <a:ext cx="7302137" cy="25407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l="1976" t="3014" r="1697" b="4172"/>
          <a:stretch/>
        </p:blipFill>
        <p:spPr>
          <a:xfrm>
            <a:off x="953589" y="4656908"/>
            <a:ext cx="3500845" cy="200514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64764" y="3682526"/>
            <a:ext cx="87073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</a:t>
            </a:r>
            <a:r>
              <a:rPr lang="en-US" altLang="zh-CN" b="1" smtClean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viewpoint of the </a:t>
            </a:r>
            <a:r>
              <a:rPr lang="en-US" altLang="zh-CN" b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SIRV model</a:t>
            </a:r>
            <a:r>
              <a:rPr lang="en-US" altLang="zh-CN" b="1" smtClean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dual-domain filter is designed, which takes full advantage of the </a:t>
            </a:r>
            <a:r>
              <a:rPr lang="en-US" altLang="zh-CN" b="1" smtClean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clutter decomposition to </a:t>
            </a:r>
            <a:r>
              <a:rPr lang="en-US" altLang="zh-CN" b="1" u="sng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decompose</a:t>
            </a:r>
            <a:r>
              <a:rPr lang="en-US" altLang="zh-CN" b="1" smtClean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task of PolSAR speckle suppression into </a:t>
            </a:r>
            <a:r>
              <a:rPr lang="en-US" altLang="zh-CN" b="1" u="sng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polarimetric domain filtering </a:t>
            </a:r>
            <a:r>
              <a:rPr lang="en-US" altLang="zh-CN" b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b="1" u="sng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texture domain filtering</a:t>
            </a:r>
            <a:r>
              <a:rPr lang="en-US" altLang="zh-CN" b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506685" y="5059317"/>
            <a:ext cx="43238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After filtering in </a:t>
            </a: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polarimetric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domain and texture domain, the </a:t>
            </a: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normalized coherency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matrix is re-modulated by </a:t>
            </a: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reconstructed texture.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44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/>
          <a:srcRect l="2561" t="8935" r="4237" b="20944"/>
          <a:stretch/>
        </p:blipFill>
        <p:spPr>
          <a:xfrm>
            <a:off x="5725117" y="2028749"/>
            <a:ext cx="2373042" cy="3358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Details of dual-domain filter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9869" y="1237625"/>
            <a:ext cx="4622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Polarimetric </a:t>
            </a: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</a:rPr>
              <a:t>Domain Filtering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48316" y="1953228"/>
            <a:ext cx="8873491" cy="4803952"/>
            <a:chOff x="135254" y="1691968"/>
            <a:chExt cx="8873491" cy="4803952"/>
          </a:xfrm>
        </p:grpSpPr>
        <p:grpSp>
          <p:nvGrpSpPr>
            <p:cNvPr id="58" name="组合 57"/>
            <p:cNvGrpSpPr/>
            <p:nvPr/>
          </p:nvGrpSpPr>
          <p:grpSpPr>
            <a:xfrm>
              <a:off x="135254" y="1691968"/>
              <a:ext cx="8873491" cy="4479958"/>
              <a:chOff x="135254" y="1691968"/>
              <a:chExt cx="8873491" cy="4479958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87158" y="2086875"/>
                <a:ext cx="1620000" cy="3470539"/>
              </a:xfrm>
              <a:prstGeom prst="rect">
                <a:avLst/>
              </a:prstGeom>
            </p:spPr>
          </p:pic>
          <p:grpSp>
            <p:nvGrpSpPr>
              <p:cNvPr id="9" name="组合 8"/>
              <p:cNvGrpSpPr/>
              <p:nvPr/>
            </p:nvGrpSpPr>
            <p:grpSpPr>
              <a:xfrm>
                <a:off x="2518296" y="2089003"/>
                <a:ext cx="1769035" cy="1780988"/>
                <a:chOff x="3400613" y="2433917"/>
                <a:chExt cx="2217270" cy="1990166"/>
              </a:xfrm>
            </p:grpSpPr>
            <p:grpSp>
              <p:nvGrpSpPr>
                <p:cNvPr id="7" name="组合 6"/>
                <p:cNvGrpSpPr/>
                <p:nvPr/>
              </p:nvGrpSpPr>
              <p:grpSpPr>
                <a:xfrm>
                  <a:off x="3622200" y="2580132"/>
                  <a:ext cx="1821439" cy="1697736"/>
                  <a:chOff x="3622200" y="2580132"/>
                  <a:chExt cx="1821439" cy="1697736"/>
                </a:xfrm>
              </p:grpSpPr>
              <p:pic>
                <p:nvPicPr>
                  <p:cNvPr id="5" name="图片 4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22200" y="2580132"/>
                    <a:ext cx="792480" cy="1697736"/>
                  </a:xfrm>
                  <a:prstGeom prst="rect">
                    <a:avLst/>
                  </a:prstGeom>
                </p:spPr>
              </p:pic>
              <p:pic>
                <p:nvPicPr>
                  <p:cNvPr id="6" name="图片 5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51159" y="2580132"/>
                    <a:ext cx="792480" cy="169773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" name="圆角矩形 7"/>
                <p:cNvSpPr/>
                <p:nvPr/>
              </p:nvSpPr>
              <p:spPr>
                <a:xfrm>
                  <a:off x="3400613" y="2433917"/>
                  <a:ext cx="2217270" cy="1990166"/>
                </a:xfrm>
                <a:prstGeom prst="roundRect">
                  <a:avLst/>
                </a:prstGeom>
                <a:noFill/>
                <a:ln w="38100"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078" y="2098821"/>
                <a:ext cx="1620000" cy="3470538"/>
              </a:xfrm>
              <a:prstGeom prst="rect">
                <a:avLst/>
              </a:prstGeom>
            </p:spPr>
          </p:pic>
          <p:cxnSp>
            <p:nvCxnSpPr>
              <p:cNvPr id="20" name="直接箭头连接符 19"/>
              <p:cNvCxnSpPr/>
              <p:nvPr/>
            </p:nvCxnSpPr>
            <p:spPr>
              <a:xfrm>
                <a:off x="1953750" y="4652862"/>
                <a:ext cx="5289176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左中括号 20"/>
              <p:cNvSpPr/>
              <p:nvPr/>
            </p:nvSpPr>
            <p:spPr>
              <a:xfrm rot="16200000">
                <a:off x="4582571" y="1745162"/>
                <a:ext cx="186909" cy="4605845"/>
              </a:xfrm>
              <a:prstGeom prst="leftBracket">
                <a:avLst>
                  <a:gd name="adj" fmla="val 144902"/>
                </a:avLst>
              </a:prstGeom>
              <a:ln w="381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箭头连接符 22"/>
              <p:cNvCxnSpPr/>
              <p:nvPr/>
            </p:nvCxnSpPr>
            <p:spPr>
              <a:xfrm>
                <a:off x="4490535" y="4186699"/>
                <a:ext cx="0" cy="442259"/>
              </a:xfrm>
              <a:prstGeom prst="straightConnector1">
                <a:avLst/>
              </a:prstGeom>
              <a:ln w="508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/>
              <p:cNvCxnSpPr/>
              <p:nvPr/>
            </p:nvCxnSpPr>
            <p:spPr>
              <a:xfrm>
                <a:off x="2031438" y="3132890"/>
                <a:ext cx="367693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39"/>
              <p:cNvCxnSpPr/>
              <p:nvPr/>
            </p:nvCxnSpPr>
            <p:spPr>
              <a:xfrm>
                <a:off x="4478583" y="3105996"/>
                <a:ext cx="367693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文本框 40"/>
              <p:cNvSpPr txBox="1"/>
              <p:nvPr/>
            </p:nvSpPr>
            <p:spPr>
              <a:xfrm>
                <a:off x="1846707" y="2735132"/>
                <a:ext cx="1008712" cy="70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400" b="1" smtClean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Pre-estimation</a:t>
                </a:r>
                <a:endParaRPr lang="zh-CN" altLang="en-US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2037635" y="1742042"/>
                <a:ext cx="26976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p</a:t>
                </a:r>
                <a:r>
                  <a:rPr lang="en-US" altLang="zh-CN" sz="1400" b="1" smtClean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olarimetric and texture prior</a:t>
                </a:r>
                <a:endParaRPr lang="zh-CN" altLang="en-US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4276143" y="2707131"/>
                <a:ext cx="751902" cy="70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400" b="1" smtClean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Patch match</a:t>
                </a:r>
                <a:endParaRPr lang="zh-CN" altLang="en-US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4512211" y="4270719"/>
                <a:ext cx="25657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smtClean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location </a:t>
                </a:r>
                <a:r>
                  <a:rPr lang="en-US" altLang="zh-CN" sz="1400" b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of </a:t>
                </a:r>
                <a:r>
                  <a:rPr lang="en-US" altLang="zh-CN" sz="1400" b="1" smtClean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selected </a:t>
                </a:r>
                <a:r>
                  <a:rPr lang="en-US" altLang="zh-CN" sz="1400" b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samples</a:t>
                </a:r>
                <a:endParaRPr lang="zh-CN" altLang="en-US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135254" y="1691968"/>
                <a:ext cx="8873491" cy="447995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2399131" y="5241663"/>
                <a:ext cx="18080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smtClean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fixed-point iteration</a:t>
                </a:r>
                <a:endParaRPr lang="zh-CN" altLang="en-US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53" name="组合 52"/>
              <p:cNvGrpSpPr/>
              <p:nvPr/>
            </p:nvGrpSpPr>
            <p:grpSpPr>
              <a:xfrm>
                <a:off x="4228335" y="4813801"/>
                <a:ext cx="2369692" cy="1206224"/>
                <a:chOff x="4276143" y="4730125"/>
                <a:chExt cx="2369692" cy="1206224"/>
              </a:xfrm>
            </p:grpSpPr>
            <p:pic>
              <p:nvPicPr>
                <p:cNvPr id="46" name="图片 45"/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940" t="3254" r="8208" b="5974"/>
                <a:stretch/>
              </p:blipFill>
              <p:spPr>
                <a:xfrm>
                  <a:off x="4371111" y="4730125"/>
                  <a:ext cx="2098430" cy="567661"/>
                </a:xfrm>
                <a:prstGeom prst="rect">
                  <a:avLst/>
                </a:prstGeom>
              </p:spPr>
            </p:pic>
            <p:pic>
              <p:nvPicPr>
                <p:cNvPr id="47" name="图片 46"/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7034" t="14723" r="10331" b="9654"/>
                <a:stretch/>
              </p:blipFill>
              <p:spPr>
                <a:xfrm>
                  <a:off x="4646173" y="5297786"/>
                  <a:ext cx="1739855" cy="638563"/>
                </a:xfrm>
                <a:prstGeom prst="rect">
                  <a:avLst/>
                </a:prstGeom>
              </p:spPr>
            </p:pic>
            <p:sp>
              <p:nvSpPr>
                <p:cNvPr id="52" name="矩形 51"/>
                <p:cNvSpPr/>
                <p:nvPr/>
              </p:nvSpPr>
              <p:spPr>
                <a:xfrm>
                  <a:off x="4276143" y="4730125"/>
                  <a:ext cx="2369692" cy="1206224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aphicFrame>
            <p:nvGraphicFramePr>
              <p:cNvPr id="56" name="对象 5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4749341"/>
                  </p:ext>
                </p:extLst>
              </p:nvPr>
            </p:nvGraphicFramePr>
            <p:xfrm>
              <a:off x="7990253" y="5553156"/>
              <a:ext cx="460375" cy="3730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62" name="Equation" r:id="rId11" imgW="266400" imgH="215640" progId="Equation.DSMT4">
                      <p:embed/>
                    </p:oleObj>
                  </mc:Choice>
                  <mc:Fallback>
                    <p:oleObj name="Equation" r:id="rId11" imgW="266400" imgH="21564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7990253" y="5553156"/>
                            <a:ext cx="460375" cy="37306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7" name="对象 5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6952303"/>
                  </p:ext>
                </p:extLst>
              </p:nvPr>
            </p:nvGraphicFramePr>
            <p:xfrm>
              <a:off x="862013" y="5618163"/>
              <a:ext cx="241300" cy="241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63" name="Equation" r:id="rId13" imgW="139680" imgH="139680" progId="Equation.DSMT4">
                      <p:embed/>
                    </p:oleObj>
                  </mc:Choice>
                  <mc:Fallback>
                    <p:oleObj name="Equation" r:id="rId13" imgW="139680" imgH="139680" progId="Equation.DSMT4">
                      <p:embed/>
                      <p:pic>
                        <p:nvPicPr>
                          <p:cNvPr id="56" name="对象 55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862013" y="5618163"/>
                            <a:ext cx="241300" cy="2413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30" name="矩形 29"/>
            <p:cNvSpPr/>
            <p:nvPr/>
          </p:nvSpPr>
          <p:spPr>
            <a:xfrm>
              <a:off x="204787" y="6218921"/>
              <a:ext cx="874980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i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sz="1200" b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is often single-look coherency matrix format.</a:t>
              </a:r>
              <a:endParaRPr lang="zh-CN" altLang="en-US" sz="12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5"/>
          <a:srcRect l="1620" t="13107" r="780" b="12707"/>
          <a:stretch/>
        </p:blipFill>
        <p:spPr>
          <a:xfrm>
            <a:off x="5746578" y="1011054"/>
            <a:ext cx="2518461" cy="41125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6"/>
          <a:srcRect l="1694" t="5165" r="7349" b="6483"/>
          <a:stretch/>
        </p:blipFill>
        <p:spPr>
          <a:xfrm>
            <a:off x="5725534" y="1442736"/>
            <a:ext cx="2004207" cy="46384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44891" y="2374864"/>
            <a:ext cx="1936344" cy="17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6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Details of dual-domain filter</a:t>
            </a:r>
            <a:endParaRPr lang="zh-CN" altLang="en-US" b="0"/>
          </a:p>
        </p:txBody>
      </p:sp>
      <p:sp>
        <p:nvSpPr>
          <p:cNvPr id="3" name="文本框 2"/>
          <p:cNvSpPr txBox="1"/>
          <p:nvPr/>
        </p:nvSpPr>
        <p:spPr>
          <a:xfrm>
            <a:off x="31452" y="1076888"/>
            <a:ext cx="7651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Texture domain filtering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135254" y="1655002"/>
            <a:ext cx="8873491" cy="4514282"/>
            <a:chOff x="135254" y="1668064"/>
            <a:chExt cx="8873491" cy="4514282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4"/>
            <a:srcRect l="1693" t="3727" r="3268" b="5075"/>
            <a:stretch/>
          </p:blipFill>
          <p:spPr>
            <a:xfrm>
              <a:off x="4529375" y="2586711"/>
              <a:ext cx="2764931" cy="102958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645" y="1728891"/>
              <a:ext cx="900000" cy="1928077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291" y="3904702"/>
              <a:ext cx="900000" cy="1928077"/>
            </a:xfrm>
            <a:prstGeom prst="rect">
              <a:avLst/>
            </a:prstGeom>
          </p:spPr>
        </p:pic>
        <p:graphicFrame>
          <p:nvGraphicFramePr>
            <p:cNvPr id="32" name="对象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27946716"/>
                </p:ext>
              </p:extLst>
            </p:nvPr>
          </p:nvGraphicFramePr>
          <p:xfrm>
            <a:off x="911040" y="3657856"/>
            <a:ext cx="241300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61" name="Equation" r:id="rId7" imgW="139680" imgH="139680" progId="Equation.DSMT4">
                    <p:embed/>
                  </p:oleObj>
                </mc:Choice>
                <mc:Fallback>
                  <p:oleObj name="Equation" r:id="rId7" imgW="139680" imgH="139680" progId="Equation.DSMT4">
                    <p:embed/>
                    <p:pic>
                      <p:nvPicPr>
                        <p:cNvPr id="57" name="对象 56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911040" y="3657856"/>
                          <a:ext cx="241300" cy="241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对象 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925294"/>
                </p:ext>
              </p:extLst>
            </p:nvPr>
          </p:nvGraphicFramePr>
          <p:xfrm>
            <a:off x="801502" y="5809283"/>
            <a:ext cx="460375" cy="373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62" name="Equation" r:id="rId9" imgW="266400" imgH="215640" progId="Equation.DSMT4">
                    <p:embed/>
                  </p:oleObj>
                </mc:Choice>
                <mc:Fallback>
                  <p:oleObj name="Equation" r:id="rId9" imgW="266400" imgH="215640" progId="Equation.DSMT4">
                    <p:embed/>
                    <p:pic>
                      <p:nvPicPr>
                        <p:cNvPr id="56" name="对象 55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801502" y="5809283"/>
                          <a:ext cx="460375" cy="3730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8" name="直接连接符 17"/>
            <p:cNvCxnSpPr/>
            <p:nvPr/>
          </p:nvCxnSpPr>
          <p:spPr>
            <a:xfrm>
              <a:off x="1840753" y="2680404"/>
              <a:ext cx="0" cy="2083223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/>
            <p:cNvSpPr/>
            <p:nvPr/>
          </p:nvSpPr>
          <p:spPr>
            <a:xfrm>
              <a:off x="1791452" y="3650333"/>
              <a:ext cx="96604" cy="96604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8" name="直接箭头连接符 47"/>
            <p:cNvCxnSpPr/>
            <p:nvPr/>
          </p:nvCxnSpPr>
          <p:spPr>
            <a:xfrm>
              <a:off x="1917288" y="3699497"/>
              <a:ext cx="111875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本框 49"/>
            <p:cNvSpPr txBox="1"/>
            <p:nvPr/>
          </p:nvSpPr>
          <p:spPr>
            <a:xfrm>
              <a:off x="2158665" y="3308518"/>
              <a:ext cx="6323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i="1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PWF</a:t>
              </a:r>
              <a:endParaRPr lang="zh-CN" altLang="en-US" sz="1400" b="1" i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4" name="对象 5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35296221"/>
                </p:ext>
              </p:extLst>
            </p:nvPr>
          </p:nvGraphicFramePr>
          <p:xfrm>
            <a:off x="1917288" y="3781318"/>
            <a:ext cx="1007616" cy="3358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63" name="Equation" r:id="rId11" imgW="799920" imgH="266400" progId="Equation.DSMT4">
                    <p:embed/>
                  </p:oleObj>
                </mc:Choice>
                <mc:Fallback>
                  <p:oleObj name="Equation" r:id="rId11" imgW="799920" imgH="266400" progId="Equation.DSMT4">
                    <p:embed/>
                    <p:pic>
                      <p:nvPicPr>
                        <p:cNvPr id="33" name="对象 32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917288" y="3781318"/>
                          <a:ext cx="1007616" cy="33587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6281" y="2380151"/>
              <a:ext cx="1260000" cy="2699307"/>
            </a:xfrm>
            <a:prstGeom prst="rect">
              <a:avLst/>
            </a:prstGeom>
          </p:spPr>
        </p:pic>
        <p:graphicFrame>
          <p:nvGraphicFramePr>
            <p:cNvPr id="55" name="对象 5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97225367"/>
                </p:ext>
              </p:extLst>
            </p:nvPr>
          </p:nvGraphicFramePr>
          <p:xfrm>
            <a:off x="3653032" y="5079458"/>
            <a:ext cx="286497" cy="3148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64" name="Equation" r:id="rId14" imgW="114120" imgH="126720" progId="Equation.DSMT4">
                    <p:embed/>
                  </p:oleObj>
                </mc:Choice>
                <mc:Fallback>
                  <p:oleObj name="Equation" r:id="rId14" imgW="114120" imgH="126720" progId="Equation.DSMT4">
                    <p:embed/>
                    <p:pic>
                      <p:nvPicPr>
                        <p:cNvPr id="54" name="对象 53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3653032" y="5079458"/>
                          <a:ext cx="286497" cy="31483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59" name="直接箭头连接符 58"/>
            <p:cNvCxnSpPr/>
            <p:nvPr/>
          </p:nvCxnSpPr>
          <p:spPr>
            <a:xfrm>
              <a:off x="4520041" y="3699497"/>
              <a:ext cx="277125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715405" y="3801738"/>
              <a:ext cx="2392872" cy="1100413"/>
            </a:xfrm>
            <a:prstGeom prst="rect">
              <a:avLst/>
            </a:prstGeom>
          </p:spPr>
        </p:pic>
        <p:sp>
          <p:nvSpPr>
            <p:cNvPr id="60" name="文本框 59"/>
            <p:cNvSpPr txBox="1"/>
            <p:nvPr/>
          </p:nvSpPr>
          <p:spPr>
            <a:xfrm>
              <a:off x="4892118" y="4888773"/>
              <a:ext cx="18809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i="1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Refine the texture by</a:t>
              </a:r>
            </a:p>
            <a:p>
              <a:pPr algn="ctr"/>
              <a:r>
                <a:rPr lang="en-US" altLang="zh-CN" sz="1400" b="1" i="1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SAR-POTDF </a:t>
              </a:r>
              <a:endParaRPr lang="zh-CN" altLang="en-US" sz="1400" b="1" i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4801550" y="2267573"/>
              <a:ext cx="22127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Sparse </a:t>
              </a:r>
              <a:r>
                <a:rPr lang="en-US" altLang="zh-CN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reconstruction</a:t>
              </a:r>
              <a:endParaRPr lang="zh-CN" altLang="en-US" sz="1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7401" y="2380150"/>
              <a:ext cx="1260000" cy="2699308"/>
            </a:xfrm>
            <a:prstGeom prst="rect">
              <a:avLst/>
            </a:prstGeom>
          </p:spPr>
        </p:pic>
        <p:graphicFrame>
          <p:nvGraphicFramePr>
            <p:cNvPr id="62" name="对象 6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73679272"/>
                </p:ext>
              </p:extLst>
            </p:nvPr>
          </p:nvGraphicFramePr>
          <p:xfrm>
            <a:off x="7927509" y="5031403"/>
            <a:ext cx="287337" cy="411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65" name="Equation" r:id="rId18" imgW="114120" imgH="164880" progId="Equation.DSMT4">
                    <p:embed/>
                  </p:oleObj>
                </mc:Choice>
                <mc:Fallback>
                  <p:oleObj name="Equation" r:id="rId18" imgW="114120" imgH="164880" progId="Equation.DSMT4">
                    <p:embed/>
                    <p:pic>
                      <p:nvPicPr>
                        <p:cNvPr id="55" name="对象 54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7927509" y="5031403"/>
                          <a:ext cx="287337" cy="4111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3" name="矩形 62"/>
            <p:cNvSpPr/>
            <p:nvPr/>
          </p:nvSpPr>
          <p:spPr>
            <a:xfrm>
              <a:off x="135254" y="1668064"/>
              <a:ext cx="8873491" cy="447995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7" name="直接连接符 76"/>
            <p:cNvCxnSpPr>
              <a:stCxn id="30" idx="3"/>
            </p:cNvCxnSpPr>
            <p:nvPr/>
          </p:nvCxnSpPr>
          <p:spPr>
            <a:xfrm flipV="1">
              <a:off x="1539645" y="2689415"/>
              <a:ext cx="301108" cy="3515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V="1">
              <a:off x="1495492" y="4767143"/>
              <a:ext cx="359006" cy="1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>
            <a:off x="204787" y="6218921"/>
            <a:ext cx="87498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SAR-POTDF:     B</a:t>
            </a:r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. Xu et al. "Patch Ordering based SAR Image Despeckling via Transform-Domain Filtering</a:t>
            </a:r>
            <a:r>
              <a:rPr lang="en-US" altLang="zh-CN" sz="12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" IEEE J. Sel. Topics Appl. Earth Observ. Remote Sens</a:t>
            </a:r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., vol. 8, no. 4, pp. 1682–1695, Apr. 2015.</a:t>
            </a:r>
            <a:endParaRPr lang="zh-CN" altLang="en-US" sz="1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55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方窗口-暖色调母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幻灯片母版设计.pptx" id="{A4B11014-80CB-4E7D-AE39-B29A5E8A8F03}" vid="{69EBFA6A-F268-416C-ABBE-125D50D6DBB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方窗口-暖色调母版</Template>
  <TotalTime>19656</TotalTime>
  <Words>1401</Words>
  <Application>Microsoft Office PowerPoint</Application>
  <PresentationFormat>全屏显示(4:3)</PresentationFormat>
  <Paragraphs>221</Paragraphs>
  <Slides>41</Slides>
  <Notes>38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7" baseType="lpstr">
      <vt:lpstr>MS PGothic</vt:lpstr>
      <vt:lpstr>等线</vt:lpstr>
      <vt:lpstr>等线 Light</vt:lpstr>
      <vt:lpstr>黑体</vt:lpstr>
      <vt:lpstr>华文新魏</vt:lpstr>
      <vt:lpstr>宋体</vt:lpstr>
      <vt:lpstr>微软雅黑</vt:lpstr>
      <vt:lpstr>Arial</vt:lpstr>
      <vt:lpstr>Calibri</vt:lpstr>
      <vt:lpstr>Cambria Math</vt:lpstr>
      <vt:lpstr>Garamond</vt:lpstr>
      <vt:lpstr>Myriad Pro</vt:lpstr>
      <vt:lpstr>Times New Roman</vt:lpstr>
      <vt:lpstr>Wingdings</vt:lpstr>
      <vt:lpstr>方窗口-暖色调母版</vt:lpstr>
      <vt:lpstr>Equation</vt:lpstr>
      <vt:lpstr>SIRV-Based High-Resolution PolSAR Image Speckle Suppression via Dual-Domain Filtering</vt:lpstr>
      <vt:lpstr>Significance of PolSAR Speckle Filtering</vt:lpstr>
      <vt:lpstr>Related work</vt:lpstr>
      <vt:lpstr>Resolution: Medium/low  VS  High</vt:lpstr>
      <vt:lpstr>An interesting viewpoint about  heterogeneous sea clutter</vt:lpstr>
      <vt:lpstr>Understanding of high-resolution PolSAR image</vt:lpstr>
      <vt:lpstr>Clutter decomposition/SIRV based  PolSAR dual-domain filter</vt:lpstr>
      <vt:lpstr>Details of dual-domain filter</vt:lpstr>
      <vt:lpstr>Details of dual-domain filter</vt:lpstr>
      <vt:lpstr>Details of dual-domain filter</vt:lpstr>
      <vt:lpstr>CETC-38  X band 0.1×0.4m data in Hainan</vt:lpstr>
      <vt:lpstr>PowerPoint 演示文稿</vt:lpstr>
      <vt:lpstr>Normalized coherency matrix in Pauli-RGB </vt:lpstr>
      <vt:lpstr>CETC-38  X band 0.1×0.4m data in Hainan</vt:lpstr>
      <vt:lpstr>CETC-38  X band 0.1×0.4m in Hainan</vt:lpstr>
      <vt:lpstr>DLR FSAR S band 0.5×0.6m data in Kaufbeuren</vt:lpstr>
      <vt:lpstr>PowerPoint 演示文稿</vt:lpstr>
      <vt:lpstr>IECAS C band 0.13×0.19m data in Zunhua</vt:lpstr>
      <vt:lpstr>DLR ESAR L band 3×3m Oberpfaffenhofen</vt:lpstr>
      <vt:lpstr>Gaofen-3 C-band Xi’An City </vt:lpstr>
      <vt:lpstr>Gaofen-3 C-band Xi’An City (after dual-domain filtering) </vt:lpstr>
      <vt:lpstr>Comparisons</vt:lpstr>
      <vt:lpstr>PowerPoint 演示文稿</vt:lpstr>
      <vt:lpstr>Mean and standard deviation of separated multiplicative noise (Ratio)</vt:lpstr>
      <vt:lpstr>ENL in homogenous region: From 1  to 100 </vt:lpstr>
      <vt:lpstr>Novak’s polarimetric whitening filter results</vt:lpstr>
      <vt:lpstr>Polarimetric entropy</vt:lpstr>
      <vt:lpstr>Effect on the H/alpha/A</vt:lpstr>
      <vt:lpstr>Effect on the PolSAR data classification  </vt:lpstr>
      <vt:lpstr>Effect on the PolSAR data classification  </vt:lpstr>
      <vt:lpstr>Dual-domain filter + Random Forest Classifier  </vt:lpstr>
      <vt:lpstr>Boxcar 5*5 + Random Forest Classifier  </vt:lpstr>
      <vt:lpstr>Comparison of Classification Details</vt:lpstr>
      <vt:lpstr>PowerPoint 演示文稿</vt:lpstr>
      <vt:lpstr>PowerPoint 演示文稿</vt:lpstr>
      <vt:lpstr>Limitations</vt:lpstr>
      <vt:lpstr>IECAS P band PolSAR data experimental result</vt:lpstr>
      <vt:lpstr>When there is ambiguity on the PolSAR image</vt:lpstr>
      <vt:lpstr>Changjiang Bridge in Wuhan (GaoFen-3)</vt:lpstr>
      <vt:lpstr>Conclusion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面向PolSAR影像异质区细节保持的相干斑抑制研究</dc:title>
  <dc:creator>ryx</dc:creator>
  <cp:lastModifiedBy>ryx</cp:lastModifiedBy>
  <cp:revision>517</cp:revision>
  <cp:lastPrinted>2019-07-25T09:06:59Z</cp:lastPrinted>
  <dcterms:created xsi:type="dcterms:W3CDTF">2018-12-06T12:53:28Z</dcterms:created>
  <dcterms:modified xsi:type="dcterms:W3CDTF">2019-08-31T08:41:04Z</dcterms:modified>
</cp:coreProperties>
</file>